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543" r:id="rId3"/>
    <p:sldId id="447" r:id="rId4"/>
    <p:sldId id="450" r:id="rId5"/>
    <p:sldId id="286" r:id="rId6"/>
    <p:sldId id="405" r:id="rId7"/>
    <p:sldId id="295" r:id="rId8"/>
    <p:sldId id="296" r:id="rId9"/>
    <p:sldId id="449" r:id="rId10"/>
    <p:sldId id="451" r:id="rId11"/>
    <p:sldId id="309" r:id="rId12"/>
    <p:sldId id="452" r:id="rId13"/>
    <p:sldId id="297" r:id="rId14"/>
    <p:sldId id="407" r:id="rId15"/>
    <p:sldId id="406" r:id="rId16"/>
    <p:sldId id="458" r:id="rId17"/>
    <p:sldId id="408" r:id="rId18"/>
    <p:sldId id="459" r:id="rId19"/>
    <p:sldId id="409" r:id="rId20"/>
    <p:sldId id="410" r:id="rId21"/>
    <p:sldId id="453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23" r:id="rId30"/>
    <p:sldId id="418" r:id="rId31"/>
    <p:sldId id="419" r:id="rId32"/>
    <p:sldId id="420" r:id="rId33"/>
    <p:sldId id="422" r:id="rId34"/>
    <p:sldId id="424" r:id="rId35"/>
    <p:sldId id="425" r:id="rId36"/>
    <p:sldId id="454" r:id="rId37"/>
    <p:sldId id="426" r:id="rId38"/>
    <p:sldId id="427" r:id="rId39"/>
    <p:sldId id="428" r:id="rId40"/>
    <p:sldId id="430" r:id="rId41"/>
    <p:sldId id="429" r:id="rId42"/>
    <p:sldId id="431" r:id="rId43"/>
    <p:sldId id="433" r:id="rId44"/>
    <p:sldId id="432" r:id="rId45"/>
    <p:sldId id="434" r:id="rId46"/>
    <p:sldId id="460" r:id="rId47"/>
    <p:sldId id="455" r:id="rId48"/>
    <p:sldId id="456" r:id="rId49"/>
    <p:sldId id="491" r:id="rId50"/>
    <p:sldId id="457" r:id="rId51"/>
    <p:sldId id="448" r:id="rId52"/>
    <p:sldId id="261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E43838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7" autoAdjust="0"/>
    <p:restoredTop sz="89975" autoAdjust="0"/>
  </p:normalViewPr>
  <p:slideViewPr>
    <p:cSldViewPr>
      <p:cViewPr varScale="1">
        <p:scale>
          <a:sx n="102" d="100"/>
          <a:sy n="102" d="100"/>
        </p:scale>
        <p:origin x="45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651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822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562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органа зрения, подробно рассмотренного ниже, мы способны воспринимать электромагнитные волны в диапазоне длин волн от 400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 700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этом волны различной длины воспринимаются человеческим глазом по-разному (интерпретируются как различные цвета). Чтобы понять особенности восприятия света человеком, необходимо более подробно рассмотреть анатомическую структуру глаза. На Рис. 1 представлены основные элементы оптической структуры глаза: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Роговица;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Хрусталик;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Радужка (радужная оболочка);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Сетчатка.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целом оптическая система глаза работает как обычная фотокамера1, где роговица, хрусталик и стекловидное тело (заполняющее пространство между хрусталиком и сетчаткой) вместе работают как мощная система линз, фокусируя световой поток на чувствительной к свету сетчатке. Если продолжить аналогию с фотокамерой, то роговица и хрусталик выполняют роль объектива, а сетчатка является аналогом фотоплёнки. Фотоплёнка, в отличие от сетчатки, способна фиксировать изображение только один раз. После этого светочувствительные вещества в плёнке разрушаются, поэтому более корректным является сравнение сетчатки с светочувствительными матрицами, установленными в современных цифровых фотоаппаратах.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Роговица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Роговица – наружная оптическая линза глазного яблока, через которую в глаз проникает свет. Оптическая сила роговицы колеблется в диапазоне от 37 до 46 диоптрий, таким образом максимальное преломление световых лучей, попадающих в глаз, выполняется в роговице.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Часто встречающиеся дефекты зрения близорукость и дальнозоркость3, хотя чаще всего вызваны изменениями размера глазного яблока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передне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-задней оси, могут быть исправлены путём хирургической операции на роговице (рефракционная хирургия). Во время такой операции на роговицу наносятся насечки, изменяющие её кривизну. В результате оптическая сила роговицы изменяется и преломлённое изображение фокусируется точно на сетчатке, как и должно быть в норме.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Радужная оболочка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Радужная оболочка – часть сосудистого тракта глаза, куда кроме неё входит цилиарное тело и сосудистая оболочка.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говорят о цвете глаз, имеют в виду именно цвет радужной оболочки, который определяется количеством пигментов и их распределением. Рисунок на радужной оболочке у каждого человека индивидуален и может служить основой для методов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биоидентификации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Сама радужка за счёт богатой пигментации непроницаема для света, но через отверстие в её центре (зрачок) свет попадает на хрусталик. Диаметр зрачка в результате воздействия циркулярной мышцы (сфинктера) и радиально расположенной мышцы-дилататора может варьироваться в широких пределах4 (в первую очередь зависит от уровня освещённости, но также может меняться в зависимости от эмоционального состояния), а его площадь может изменяться в среднем в 50-70 раз. Т.е. с помощью радужной оболочки можно примерно в 60 раз изменять количество света, попадающего через хрусталик на сетчатку.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Хрусталик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Хрусталик – гибкое прозрачное тело, находящееся внутри глазного яблока сразу за зрачком. Как и роговица, хрусталик является линзой, то есть в нём тоже происходит преломление света, попадающего в глаз, но, в отличие от роговицы, преломляющая сила хрусталика может изменяться под воздействием цилиарной мышцы. Напряжение и расслабление этой мышцы обеспечивает процесс аккомодации (фокусировки на различных расстояниях).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попытке сфокусироваться на ближнем объекте хрусталик утолщается (его оптическая сила возрастает), при попытке сфокусироваться на дальнем объекте хрусталик наоборот становится более плоским (его оптическая сила уменьшается).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возрастом ослабление цилиарной мышцы и потеря хрусталиком эластичности приводит к невозможности фокусировки на близких предметах и развитию старческой дальнозоркости (пресбиопии). Другим важным побочным эффектом старения хрусталика является увеличение его оптической плотности. Из-за этого хрусталик начинает поглощать коротковолновую (синюю) часть видимого света, по сути становясь оптическим фильтром. Различные механизмы адаптации позволяют людям не замечать эти изменения, но в ситуациях, когда требуется точное цветовое сравнение, пожилые люди зачастую воспринимают объекты более красными. Эту особенность зрения необходимо учитывать при разработке моделей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цветовосприятия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1089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892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84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211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5904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1214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1632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408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2139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6620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3210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995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5408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1873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3097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790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08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3545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661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83948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3423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8091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0876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702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8383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3979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40907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1511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1207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18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6765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Традиционно устройства, чувствительные к видимому диапазону электромагнитного излучения, принято называть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фотоматрицами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Фотоматрицы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это аналоговые или цифровые датчики, состоящие из светочувствительных элементов и логических схем и предназначенные для регистрации видимого света. Большинство существующих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фотоматриц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произведены по одной из двух технологий: ПЗС или КМОП. Ниже дан краткий обзор каждой из технологий.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ПЗС-матрицы (приборы с зарядовой связью) – это распространённый тип датчиков для фиксации видимого излучения. По принципу захвата изображений ПЗС-матрицы очень похожи на обычную фотоплёнку. В фотоплёнке под воздействием света происходит химическая реакция, и чем дольше на фотоплёнку воздействует свет, тем большее количество вещества плёнки вступит в химическую реакцию. В ПЗС-матрицах каждый элемент матрицы (пиксель) под воздействием света накапливает заряд, пропорциональный интенсивности и длительности воздействия света.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экспонирование завершено, начинается процесс считывания значений с ПЗС-матрицы. В пределах одной строки элементов происходит последовательный сдвиг зарядов. Сдвиг осуществляется с помощью специальных электродов переноса, расположенных между элементами матрицы. При подаче напряжения на электрод заряд «перетекает» из одной ячейки в соседнюю (отсюда и название ПЗС), а когда заряд выходит за пределы строки элементов, он передаётся на усилитель и дальнейшую обработку. Обработка нескольких строк осуществляется с помощью сдвигового регистра, работающего на более высокой частоте. Процесс считывания значений заряда с ПЗС матрицы пояснён на Рис. 5.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Преимущества ПЗС-технологии: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Низкий уровень шума;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Высокий коэффициент заполнения пикселов: практически вся матрица состоит из чувствительных элементов.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Недостатки ПЗС-технологии: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Высокая стоимость производства (по сравнению с КМОП-матрицами, т.к. требуется совмещение цифровых и аналоговых схем);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Высокое энергопотребление;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Эффект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блуминга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если на какой-либо элемент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фотоматрицы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падает слишком интенсивный свет, возможно самопроизвольное перетекание заряда в соседние ячейки и, как следствие, их засвечивание;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как элементы матрицы по принципу работы аналоговые, процесс считывания сигнала сопряжён с определёнными трудностями.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Долгое время КМОП-матрицы значительно проигрывали в светочувствительности ПЗС-матрицам, но с течением времени и процесс производства, и характеристики КМОП-матриц были значительно улучшены. В результате именно КМОП-матрицы сегодня служат основой для большинства бытовых устройств фиксации изображений.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отличие от ПЗС, КМОП-матрицы изначально цифровые, поэтому не требуют сложной системы выборки и усиления сигнала. Принципиальная схема одной КМОП-ячейки показана на Рис. 6: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получения снимка на каждую ячейку подаётся сигнал сброса (1), во время экспозиции светочувствительный элемент (2) накапливает заряд, при выборе сигналов строки (3) и столбца (4), заряд с конденсатора (5) через усилитель (6) передаётся для дальнейшей обработки.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Основными преимуществами КМОП-матриц по сравнению с ПЗС являются следующие пункты: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Матрица производится по КМОП-технологии, что позволяет объединить на одном кристалле как саму матрицу, так и схемы преобразования и предварительной обработки;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элементам матрицы возможен произвольный доступ;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Низкое энергопотребление матрицы в «ждущем» режиме;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Высокое быстродействие (до 300-500 кадров в секунду);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Низкая стоимость производства по сравнению с ПЗС-матрицами.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Несмотря на множество достоинств, у КМОП-матриц есть существенные недостатки: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как помимо собственно фоточувствительного элемента матрица содержит ещё и электронные схемы, коэффициент заполнения пикселов ниже, чем у ПЗС-матриц аналогичного размера;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Высокий уровень шума (существуют схемы, позволяющие бороться с шумом, но их использование удорожает матрицу и уменьшает коэффициент заполнения).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6892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5932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74177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21939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2413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529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4383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19441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34745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1900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4096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78795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605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8856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8632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11" Type="http://schemas.microsoft.com/office/2007/relationships/hdphoto" Target="../media/hdphoto7.wdp"/><Relationship Id="rId10" Type="http://schemas.openxmlformats.org/officeDocument/2006/relationships/image" Target="../media/image45.png"/><Relationship Id="rId4" Type="http://schemas.openxmlformats.org/officeDocument/2006/relationships/image" Target="../media/image43.gif"/><Relationship Id="rId9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jpeg"/><Relationship Id="rId5" Type="http://schemas.openxmlformats.org/officeDocument/2006/relationships/image" Target="../media/image69.gif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gif"/><Relationship Id="rId4" Type="http://schemas.openxmlformats.org/officeDocument/2006/relationships/image" Target="../media/image7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gi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11" Type="http://schemas.openxmlformats.org/officeDocument/2006/relationships/image" Target="../media/image42.png"/><Relationship Id="rId5" Type="http://schemas.openxmlformats.org/officeDocument/2006/relationships/image" Target="../media/image95.png"/><Relationship Id="rId10" Type="http://schemas.openxmlformats.org/officeDocument/2006/relationships/image" Target="../media/image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97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gif"/><Relationship Id="rId11" Type="http://schemas.openxmlformats.org/officeDocument/2006/relationships/image" Target="../media/image12.png"/><Relationship Id="rId5" Type="http://schemas.openxmlformats.org/officeDocument/2006/relationships/image" Target="../media/image95.gif"/><Relationship Id="rId10" Type="http://schemas.openxmlformats.org/officeDocument/2006/relationships/image" Target="../media/image110.png"/><Relationship Id="rId4" Type="http://schemas.openxmlformats.org/officeDocument/2006/relationships/image" Target="../media/image94.gif"/><Relationship Id="rId9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00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60848"/>
            <a:ext cx="12192000" cy="2592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2.01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начнем обсуждать что делать с картинками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изображений</a:t>
            </a:r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91544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43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Видимый Свет и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Цветовосприятие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4089739-E379-43F1-B24D-3C31D73822A5}"/>
              </a:ext>
            </a:extLst>
          </p:cNvPr>
          <p:cNvGrpSpPr/>
          <p:nvPr/>
        </p:nvGrpSpPr>
        <p:grpSpPr>
          <a:xfrm>
            <a:off x="6096000" y="1412776"/>
            <a:ext cx="5184576" cy="3651504"/>
            <a:chOff x="119336" y="1534912"/>
            <a:chExt cx="5184576" cy="3651504"/>
          </a:xfrm>
        </p:grpSpPr>
        <p:pic>
          <p:nvPicPr>
            <p:cNvPr id="1028" name="Picture 4" descr="https://static.wikia.nocookie.net/science/images/8/87/Spectre.jpg/revision/latest/scale-to-width-down/744?cb=20091005184243&amp;path-prefix=r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4" b="99427" l="0" r="100000">
                          <a14:foregroundMark x1="5511" y1="31489" x2="5511" y2="31489"/>
                          <a14:foregroundMark x1="24194" y1="16412" x2="21640" y2="30534"/>
                          <a14:foregroundMark x1="40457" y1="15458" x2="38172" y2="31679"/>
                          <a14:foregroundMark x1="54973" y1="18321" x2="49462" y2="29771"/>
                          <a14:foregroundMark x1="66667" y1="18893" x2="65591" y2="33015"/>
                          <a14:foregroundMark x1="93414" y1="17557" x2="85887" y2="33397"/>
                          <a14:foregroundMark x1="81183" y1="13168" x2="80914" y2="25763"/>
                          <a14:foregroundMark x1="806" y1="11450" x2="13306" y2="10687"/>
                          <a14:foregroundMark x1="1210" y1="21756" x2="1344" y2="33015"/>
                          <a14:foregroundMark x1="5511" y1="33969" x2="12903" y2="33397"/>
                          <a14:foregroundMark x1="15995" y1="11641" x2="15591" y2="32443"/>
                          <a14:foregroundMark x1="16667" y1="33779" x2="26075" y2="33969"/>
                          <a14:foregroundMark x1="19086" y1="11450" x2="27285" y2="12214"/>
                          <a14:foregroundMark x1="27554" y1="18893" x2="27554" y2="31679"/>
                          <a14:foregroundMark x1="18414" y1="15458" x2="26344" y2="30916"/>
                          <a14:foregroundMark x1="17204" y1="19656" x2="24866" y2="32824"/>
                          <a14:foregroundMark x1="27823" y1="12977" x2="17876" y2="29771"/>
                          <a14:foregroundMark x1="23522" y1="16412" x2="19892" y2="20420"/>
                          <a14:foregroundMark x1="30376" y1="11450" x2="30780" y2="32443"/>
                          <a14:foregroundMark x1="59677" y1="13168" x2="75134" y2="14313"/>
                          <a14:foregroundMark x1="60215" y1="21565" x2="60215" y2="21565"/>
                          <a14:foregroundMark x1="76613" y1="22137" x2="76613" y2="22137"/>
                          <a14:foregroundMark x1="81452" y1="11260" x2="99462" y2="12214"/>
                          <a14:foregroundMark x1="80914" y1="33206" x2="96909" y2="33969"/>
                          <a14:foregroundMark x1="83871" y1="20992" x2="96640" y2="30534"/>
                          <a14:foregroundMark x1="81989" y1="30725" x2="98118" y2="20611"/>
                          <a14:foregroundMark x1="98253" y1="26336" x2="98253" y2="32061"/>
                          <a14:foregroundMark x1="83871" y1="19656" x2="97177" y2="23092"/>
                          <a14:foregroundMark x1="81855" y1="18893" x2="83871" y2="28053"/>
                          <a14:foregroundMark x1="91398" y1="31298" x2="91398" y2="31298"/>
                          <a14:foregroundMark x1="32796" y1="23092" x2="32796" y2="23092"/>
                          <a14:foregroundMark x1="32796" y1="23092" x2="35349" y2="22901"/>
                          <a14:foregroundMark x1="35887" y1="22901" x2="35887" y2="22901"/>
                          <a14:foregroundMark x1="38172" y1="24046" x2="38172" y2="24046"/>
                          <a14:foregroundMark x1="38306" y1="29198" x2="38306" y2="291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36" y="1534912"/>
              <a:ext cx="5184576" cy="365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Прямая соединительная линия 3"/>
            <p:cNvCxnSpPr/>
            <p:nvPr/>
          </p:nvCxnSpPr>
          <p:spPr>
            <a:xfrm flipH="1">
              <a:off x="195902" y="2831056"/>
              <a:ext cx="2232248" cy="15121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/>
            <p:cNvCxnSpPr/>
            <p:nvPr/>
          </p:nvCxnSpPr>
          <p:spPr>
            <a:xfrm>
              <a:off x="3004214" y="2831056"/>
              <a:ext cx="2232248" cy="15121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2" name="Picture 8" descr="Природа цвета. Рассказываем, что такое цвет и CRI | TL-Sho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-4120" r="-418" b="4120"/>
          <a:stretch/>
        </p:blipFill>
        <p:spPr bwMode="auto">
          <a:xfrm>
            <a:off x="5807968" y="5085184"/>
            <a:ext cx="577189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53808-5888-4A95-B09A-2660300D2833}"/>
                  </a:ext>
                </a:extLst>
              </p:cNvPr>
              <p:cNvSpPr txBox="1"/>
              <p:nvPr/>
            </p:nvSpPr>
            <p:spPr>
              <a:xfrm>
                <a:off x="7968208" y="2996952"/>
                <a:ext cx="1330685" cy="11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ru-RU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53808-5888-4A95-B09A-2660300D2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996952"/>
                <a:ext cx="1330685" cy="1163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Как карантин науку двигал? Призмы и яблоки Ньютона | Science &amp;amp; Future |  Яндекс Дзен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916832"/>
            <a:ext cx="4328592" cy="352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35360" y="5733256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Newton, Isaac (1704). </a:t>
            </a:r>
            <a:r>
              <a:rPr lang="en-US" dirty="0" err="1">
                <a:solidFill>
                  <a:schemeClr val="bg1"/>
                </a:solidFill>
              </a:rPr>
              <a:t>Opticks</a:t>
            </a:r>
            <a:r>
              <a:rPr lang="en-US" dirty="0">
                <a:solidFill>
                  <a:schemeClr val="bg1"/>
                </a:solidFill>
              </a:rPr>
              <a:t>: or, A Treatise of the </a:t>
            </a:r>
            <a:r>
              <a:rPr lang="en-US" dirty="0" err="1">
                <a:solidFill>
                  <a:schemeClr val="bg1"/>
                </a:solidFill>
              </a:rPr>
              <a:t>Reflexions</a:t>
            </a:r>
            <a:r>
              <a:rPr lang="en-US" dirty="0">
                <a:solidFill>
                  <a:schemeClr val="bg1"/>
                </a:solidFill>
              </a:rPr>
              <a:t>, Refractions, Inflexions and </a:t>
            </a:r>
            <a:r>
              <a:rPr lang="en-US" dirty="0" err="1">
                <a:solidFill>
                  <a:schemeClr val="bg1"/>
                </a:solidFill>
              </a:rPr>
              <a:t>Colours</a:t>
            </a:r>
            <a:r>
              <a:rPr lang="en-US" dirty="0">
                <a:solidFill>
                  <a:schemeClr val="bg1"/>
                </a:solidFill>
              </a:rPr>
              <a:t> of Light. </a:t>
            </a:r>
          </a:p>
        </p:txBody>
      </p:sp>
    </p:spTree>
    <p:extLst>
      <p:ext uri="{BB962C8B-B14F-4D97-AF65-F5344CB8AC3E}">
        <p14:creationId xmlns:p14="http://schemas.microsoft.com/office/powerpoint/2010/main" val="405882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95400" y="-171400"/>
            <a:ext cx="10972800" cy="11430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Красота в глазах смотрящего…</a:t>
            </a:r>
          </a:p>
        </p:txBody>
      </p:sp>
      <p:pic>
        <p:nvPicPr>
          <p:cNvPr id="10" name="Picture 4" descr="Image result for what we see because of reflected light">
            <a:extLst>
              <a:ext uri="{FF2B5EF4-FFF2-40B4-BE49-F238E27FC236}">
                <a16:creationId xmlns:a16="http://schemas.microsoft.com/office/drawing/2014/main" id="{B327CF17-F2EF-4863-8E93-B7E5E19D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2420888"/>
            <a:ext cx="421216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what we see because of reflected light">
            <a:extLst>
              <a:ext uri="{FF2B5EF4-FFF2-40B4-BE49-F238E27FC236}">
                <a16:creationId xmlns:a16="http://schemas.microsoft.com/office/drawing/2014/main" id="{717B4013-2259-4A56-A156-145708A6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348880"/>
            <a:ext cx="385117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у людей: структура глаза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27785"/>
            <a:ext cx="956409" cy="43021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Evolution of the eye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916832"/>
            <a:ext cx="2985171" cy="41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троение и функции глаза, анатомия глаз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772816"/>
            <a:ext cx="5626973" cy="41764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82EF862-9AFD-4BEF-9B65-0EC5105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43785D3-97D4-4636-B920-AE04616EF56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EE71A2-7147-4905-A53C-F1CA91CC393B}"/>
              </a:ext>
            </a:extLst>
          </p:cNvPr>
          <p:cNvSpPr txBox="1"/>
          <p:nvPr/>
        </p:nvSpPr>
        <p:spPr>
          <a:xfrm>
            <a:off x="623392" y="6093296"/>
            <a:ext cx="3139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700-555 </a:t>
            </a:r>
            <a:r>
              <a:rPr lang="ru-RU" sz="2400" dirty="0">
                <a:solidFill>
                  <a:schemeClr val="bg1"/>
                </a:solidFill>
              </a:rPr>
              <a:t>млн лет назад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0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9361040" cy="8277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у людей: Колбочки и Палочки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4" descr="Light moving through the eye">
            <a:extLst>
              <a:ext uri="{FF2B5EF4-FFF2-40B4-BE49-F238E27FC236}">
                <a16:creationId xmlns:a16="http://schemas.microsoft.com/office/drawing/2014/main" id="{274E9307-EF77-4CF4-8A92-F7F10612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8" b="95324" l="1852" r="90556">
                        <a14:foregroundMark x1="13333" y1="35971" x2="15185" y2="53237"/>
                        <a14:foregroundMark x1="15185" y1="53237" x2="20556" y2="56475"/>
                        <a14:foregroundMark x1="60185" y1="7194" x2="73519" y2="5036"/>
                        <a14:foregroundMark x1="73519" y1="5036" x2="74428" y2="5036"/>
                        <a14:foregroundMark x1="85032" y1="7759" x2="91111" y2="16547"/>
                        <a14:foregroundMark x1="83969" y1="6222" x2="84029" y2="6309"/>
                        <a14:foregroundMark x1="91111" y1="16547" x2="85000" y2="73381"/>
                        <a14:foregroundMark x1="85000" y1="73381" x2="79630" y2="95683"/>
                        <a14:foregroundMark x1="33704" y1="59353" x2="29630" y2="52518"/>
                        <a14:foregroundMark x1="15707" y1="29137" x2="11852" y2="35612"/>
                        <a14:foregroundMark x1="15921" y1="28777" x2="15707" y2="29137"/>
                        <a14:foregroundMark x1="16135" y1="28417" x2="15921" y2="28777"/>
                        <a14:foregroundMark x1="18704" y1="24101" x2="16135" y2="28417"/>
                        <a14:foregroundMark x1="9311" y1="53237" x2="9259" y2="53597"/>
                        <a14:foregroundMark x1="9466" y1="52158" x2="9311" y2="53237"/>
                        <a14:foregroundMark x1="9985" y1="48561" x2="9466" y2="52158"/>
                        <a14:foregroundMark x1="11852" y1="35612" x2="9985" y2="48561"/>
                        <a14:foregroundMark x1="9259" y1="53597" x2="13889" y2="69065"/>
                        <a14:foregroundMark x1="14127" y1="69424" x2="15556" y2="71583"/>
                        <a14:foregroundMark x1="13889" y1="69065" x2="14127" y2="69424"/>
                        <a14:foregroundMark x1="18519" y1="67266" x2="26667" y2="60072"/>
                        <a14:foregroundMark x1="26667" y1="60072" x2="27222" y2="41007"/>
                        <a14:foregroundMark x1="27222" y1="41007" x2="19815" y2="30216"/>
                        <a14:foregroundMark x1="19815" y1="30216" x2="19074" y2="30216"/>
                        <a14:foregroundMark x1="20741" y1="30216" x2="27222" y2="42446"/>
                        <a14:foregroundMark x1="27222" y1="42446" x2="25185" y2="61511"/>
                        <a14:foregroundMark x1="25185" y1="61511" x2="18704" y2="67266"/>
                        <a14:foregroundMark x1="9406" y1="48561" x2="10926" y2="39209"/>
                        <a14:foregroundMark x1="8821" y1="52158" x2="9406" y2="48561"/>
                        <a14:foregroundMark x1="8704" y1="52878" x2="8821" y2="52158"/>
                        <a14:foregroundMark x1="39815" y1="34173" x2="47407" y2="32374"/>
                        <a14:foregroundMark x1="37407" y1="42446" x2="39815" y2="42446"/>
                        <a14:foregroundMark x1="39444" y1="51799" x2="44444" y2="51079"/>
                        <a14:foregroundMark x1="67407" y1="4676" x2="75146" y2="2873"/>
                        <a14:foregroundMark x1="86360" y1="6782" x2="86481" y2="6835"/>
                        <a14:foregroundMark x1="84111" y1="5793" x2="84181" y2="5824"/>
                        <a14:foregroundMark x1="86481" y1="6835" x2="89444" y2="3237"/>
                        <a14:foregroundMark x1="79088" y1="7708" x2="81481" y2="23022"/>
                        <a14:foregroundMark x1="81481" y1="23022" x2="79815" y2="41007"/>
                        <a14:foregroundMark x1="79815" y1="41007" x2="82963" y2="43525"/>
                        <a14:foregroundMark x1="77407" y1="43885" x2="67222" y2="57914"/>
                        <a14:foregroundMark x1="67222" y1="57914" x2="62778" y2="73022"/>
                        <a14:foregroundMark x1="62778" y1="73022" x2="62222" y2="77698"/>
                        <a14:foregroundMark x1="54444" y1="58273" x2="65000" y2="70863"/>
                        <a14:foregroundMark x1="65000" y1="70863" x2="70370" y2="67266"/>
                        <a14:foregroundMark x1="80926" y1="32014" x2="75000" y2="63309"/>
                        <a14:foregroundMark x1="6667" y1="53957" x2="6667" y2="53957"/>
                        <a14:foregroundMark x1="5556" y1="43885" x2="5556" y2="43885"/>
                        <a14:foregroundMark x1="18519" y1="67626" x2="26667" y2="59353"/>
                        <a14:foregroundMark x1="26667" y1="59353" x2="27963" y2="41727"/>
                        <a14:foregroundMark x1="27963" y1="41727" x2="21296" y2="30216"/>
                        <a14:foregroundMark x1="21296" y1="30216" x2="18148" y2="30216"/>
                        <a14:foregroundMark x1="25556" y1="34892" x2="27593" y2="46043"/>
                        <a14:foregroundMark x1="21111" y1="67266" x2="27778" y2="54317"/>
                        <a14:foregroundMark x1="27778" y1="54317" x2="27037" y2="36691"/>
                        <a14:foregroundMark x1="27037" y1="36691" x2="24259" y2="33094"/>
                        <a14:foregroundMark x1="22593" y1="30935" x2="26667" y2="43165"/>
                        <a14:foregroundMark x1="25000" y1="33453" x2="26852" y2="55396"/>
                        <a14:foregroundMark x1="26852" y1="55396" x2="20000" y2="38129"/>
                        <a14:foregroundMark x1="20000" y1="38129" x2="21481" y2="35971"/>
                        <a14:foregroundMark x1="24074" y1="32734" x2="24074" y2="32734"/>
                        <a14:foregroundMark x1="24444" y1="32374" x2="24444" y2="32374"/>
                        <a14:foregroundMark x1="24259" y1="31655" x2="24259" y2="31655"/>
                        <a14:foregroundMark x1="24074" y1="31295" x2="24074" y2="31295"/>
                        <a14:foregroundMark x1="27963" y1="39568" x2="27963" y2="39568"/>
                        <a14:foregroundMark x1="27963" y1="39568" x2="28148" y2="41727"/>
                        <a14:foregroundMark x1="28333" y1="50719" x2="28333" y2="53597"/>
                        <a14:foregroundMark x1="27593" y1="58633" x2="27593" y2="58633"/>
                        <a14:foregroundMark x1="27407" y1="60072" x2="27407" y2="60072"/>
                        <a14:foregroundMark x1="26296" y1="61511" x2="26111" y2="61871"/>
                        <a14:foregroundMark x1="24815" y1="64029" x2="24444" y2="64388"/>
                        <a14:foregroundMark x1="23519" y1="65108" x2="22778" y2="65468"/>
                        <a14:foregroundMark x1="21667" y1="65468" x2="20741" y2="65827"/>
                        <a14:foregroundMark x1="18704" y1="67986" x2="20185" y2="68705"/>
                        <a14:foregroundMark x1="21296" y1="68705" x2="21852" y2="67986"/>
                        <a14:foregroundMark x1="22963" y1="66906" x2="23519" y2="66187"/>
                        <a14:foregroundMark x1="23889" y1="65827" x2="24444" y2="65108"/>
                        <a14:foregroundMark x1="25000" y1="64748" x2="25741" y2="64029"/>
                        <a14:foregroundMark x1="26481" y1="63309" x2="27222" y2="63309"/>
                        <a14:foregroundMark x1="27963" y1="60072" x2="28148" y2="55755"/>
                        <a14:foregroundMark x1="28148" y1="53597" x2="28333" y2="51799"/>
                        <a14:foregroundMark x1="9207" y1="53237" x2="9259" y2="54317"/>
                        <a14:foregroundMark x1="9155" y1="52158" x2="9207" y2="53237"/>
                        <a14:foregroundMark x1="8981" y1="48561" x2="9155" y2="52158"/>
                        <a14:foregroundMark x1="8704" y1="42806" x2="8981" y2="48561"/>
                        <a14:foregroundMark x1="10185" y1="41727" x2="11296" y2="38489"/>
                        <a14:foregroundMark x1="8519" y1="48561" x2="8519" y2="47482"/>
                        <a14:foregroundMark x1="8519" y1="51799" x2="8519" y2="48561"/>
                        <a14:foregroundMark x1="8889" y1="53237" x2="9630" y2="56115"/>
                        <a14:foregroundMark x1="8611" y1="52158" x2="8889" y2="53237"/>
                        <a14:foregroundMark x1="8333" y1="51079" x2="8611" y2="52158"/>
                        <a14:foregroundMark x1="81852" y1="26978" x2="67778" y2="21583"/>
                        <a14:foregroundMark x1="89630" y1="8993" x2="87963" y2="53597"/>
                        <a14:foregroundMark x1="87593" y1="65108" x2="89444" y2="38129"/>
                        <a14:foregroundMark x1="90556" y1="15827" x2="89074" y2="51439"/>
                        <a14:foregroundMark x1="89074" y1="51439" x2="85370" y2="77338"/>
                        <a14:foregroundMark x1="76111" y1="4676" x2="86481" y2="3957"/>
                        <a14:foregroundMark x1="86481" y1="3957" x2="90556" y2="8633"/>
                        <a14:foregroundMark x1="89815" y1="2518" x2="89815" y2="2518"/>
                        <a14:foregroundMark x1="78704" y1="3957" x2="78704" y2="3957"/>
                        <a14:foregroundMark x1="78519" y1="3237" x2="78519" y2="3237"/>
                        <a14:foregroundMark x1="79815" y1="2878" x2="79815" y2="2878"/>
                        <a14:foregroundMark x1="82778" y1="2878" x2="83148" y2="2878"/>
                        <a14:foregroundMark x1="17407" y1="29496" x2="25556" y2="34173"/>
                        <a14:foregroundMark x1="28889" y1="46043" x2="28889" y2="46043"/>
                        <a14:foregroundMark x1="10370" y1="58993" x2="10370" y2="58273"/>
                        <a14:foregroundMark x1="8148" y1="52158" x2="8148" y2="52158"/>
                        <a14:foregroundMark x1="9074" y1="55755" x2="9074" y2="55755"/>
                        <a14:foregroundMark x1="8148" y1="45683" x2="8148" y2="45683"/>
                        <a14:foregroundMark x1="2963" y1="43525" x2="2963" y2="43525"/>
                        <a14:foregroundMark x1="77593" y1="2878" x2="77593" y2="2878"/>
                        <a14:foregroundMark x1="1852" y1="48201" x2="1852" y2="48201"/>
                        <a14:foregroundMark x1="3148" y1="47122" x2="3148" y2="47122"/>
                        <a14:foregroundMark x1="2593" y1="48201" x2="2593" y2="48201"/>
                        <a14:foregroundMark x1="3704" y1="47842" x2="3704" y2="47842"/>
                        <a14:foregroundMark x1="3889" y1="49281" x2="3889" y2="49281"/>
                        <a14:foregroundMark x1="4074" y1="48201" x2="4074" y2="48201"/>
                        <a14:foregroundMark x1="3889" y1="48921" x2="3889" y2="48921"/>
                        <a14:foregroundMark x1="3889" y1="48201" x2="3889" y2="48201"/>
                        <a14:foregroundMark x1="3889" y1="48561" x2="3889" y2="48561"/>
                        <a14:foregroundMark x1="3889" y1="48201" x2="3889" y2="48201"/>
                        <a14:foregroundMark x1="3889" y1="47842" x2="4074" y2="48561"/>
                        <a14:backgroundMark x1="75741" y1="1079" x2="77247" y2="1134"/>
                        <a14:backgroundMark x1="87369" y1="1187" x2="87892" y2="1114"/>
                        <a14:backgroundMark x1="4259" y1="44604" x2="4259" y2="44604"/>
                        <a14:backgroundMark x1="5556" y1="44964" x2="5741" y2="44964"/>
                        <a14:backgroundMark x1="6111" y1="48561" x2="6111" y2="48561"/>
                        <a14:backgroundMark x1="6852" y1="48561" x2="6852" y2="48561"/>
                        <a14:backgroundMark x1="7407" y1="52158" x2="7407" y2="52158"/>
                        <a14:backgroundMark x1="7593" y1="53237" x2="7593" y2="53237"/>
                        <a14:backgroundMark x1="16481" y1="69424" x2="16481" y2="69424"/>
                        <a14:backgroundMark x1="15926" y1="69424" x2="15926" y2="69424"/>
                        <a14:backgroundMark x1="17222" y1="28777" x2="17222" y2="28777"/>
                        <a14:backgroundMark x1="18333" y1="28417" x2="18333" y2="28417"/>
                        <a14:backgroundMark x1="17037" y1="28777" x2="17037" y2="28777"/>
                        <a14:backgroundMark x1="16667" y1="28777" x2="16667" y2="28777"/>
                        <a14:backgroundMark x1="16481" y1="29137" x2="16481" y2="2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556792"/>
            <a:ext cx="4608511" cy="23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sible light wavelengths">
            <a:extLst>
              <a:ext uri="{FF2B5EF4-FFF2-40B4-BE49-F238E27FC236}">
                <a16:creationId xmlns:a16="http://schemas.microsoft.com/office/drawing/2014/main" id="{D2514471-6495-4EFA-9D79-0D12511B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077072"/>
            <a:ext cx="3344141" cy="263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42C392-7EFC-0846-B3B5-9E93E780123E}"/>
              </a:ext>
            </a:extLst>
          </p:cNvPr>
          <p:cNvPicPr/>
          <p:nvPr/>
        </p:nvPicPr>
        <p:blipFill rotWithShape="1">
          <a:blip r:embed="rId7"/>
          <a:srcRect l="1975" t="4984" r="3106" b="4547"/>
          <a:stretch/>
        </p:blipFill>
        <p:spPr>
          <a:xfrm>
            <a:off x="5375920" y="2348880"/>
            <a:ext cx="6402219" cy="3597532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890000" y="2682000"/>
            <a:ext cx="72008" cy="1440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1908000" y="1728000"/>
            <a:ext cx="936104" cy="9361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908000" y="2844000"/>
            <a:ext cx="576064" cy="6480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4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9433048" cy="8277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у людей: Колбочки и Палочки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Picture 6" descr="Cone mosaic in the fovea">
            <a:extLst>
              <a:ext uri="{FF2B5EF4-FFF2-40B4-BE49-F238E27FC236}">
                <a16:creationId xmlns:a16="http://schemas.microsoft.com/office/drawing/2014/main" id="{13C64113-870F-49FB-95E2-8D681FF9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507448"/>
            <a:ext cx="5080223" cy="436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FF000AF-B51E-4AD8-B652-7FE73042D585}"/>
              </a:ext>
            </a:extLst>
          </p:cNvPr>
          <p:cNvSpPr/>
          <p:nvPr/>
        </p:nvSpPr>
        <p:spPr>
          <a:xfrm>
            <a:off x="640070" y="5783036"/>
            <a:ext cx="52469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Мозайка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Сетчатки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 Колбочек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9C12AB-8A75-4BA6-BB14-FEA1A5B6DCFC}"/>
              </a:ext>
            </a:extLst>
          </p:cNvPr>
          <p:cNvSpPr txBox="1"/>
          <p:nvPr/>
        </p:nvSpPr>
        <p:spPr>
          <a:xfrm>
            <a:off x="6259606" y="1534417"/>
            <a:ext cx="47708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Красные Колбочки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65%;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Зеленые Колбочки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33%;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Синие Колбочки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2%.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0FF3F707-98FC-4CA3-9B4D-FC6AC16E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3564580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1C283F5-ED0E-4384-9545-24B379B2D646}"/>
              </a:ext>
            </a:extLst>
          </p:cNvPr>
          <p:cNvSpPr/>
          <p:nvPr/>
        </p:nvSpPr>
        <p:spPr>
          <a:xfrm>
            <a:off x="6545026" y="6005755"/>
            <a:ext cx="44919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более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100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млн Палочек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порядка 6 млн Колбочек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0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9505056" cy="8277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у людей: полный цвет завезли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980728"/>
            <a:ext cx="10061848" cy="52657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135560" y="6236625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https://earthlymission.com/tigers-bright-orange-color-fur-excellent-camouflage-green-mammals-humans-vison-dichromats-trichromats/</a:t>
            </a:r>
          </a:p>
        </p:txBody>
      </p:sp>
    </p:spTree>
    <p:extLst>
      <p:ext uri="{BB962C8B-B14F-4D97-AF65-F5344CB8AC3E}">
        <p14:creationId xmlns:p14="http://schemas.microsoft.com/office/powerpoint/2010/main" val="154275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у людей: Мозг</a:t>
            </a:r>
          </a:p>
        </p:txBody>
      </p:sp>
      <p:pic>
        <p:nvPicPr>
          <p:cNvPr id="22" name="Picture 4" descr="Image result for brain visual perception">
            <a:extLst>
              <a:ext uri="{FF2B5EF4-FFF2-40B4-BE49-F238E27FC236}">
                <a16:creationId xmlns:a16="http://schemas.microsoft.com/office/drawing/2014/main" id="{35043F01-654D-476A-9B69-5E764A8E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700808"/>
            <a:ext cx="4372781" cy="3108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brain visual perception">
            <a:extLst>
              <a:ext uri="{FF2B5EF4-FFF2-40B4-BE49-F238E27FC236}">
                <a16:creationId xmlns:a16="http://schemas.microsoft.com/office/drawing/2014/main" id="{6F247D1D-3949-4C42-BFF0-2EBBA072C7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772816"/>
            <a:ext cx="6596952" cy="28887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6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 что там у кошек?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27448" y="6093296"/>
            <a:ext cx="10225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Hubel, David H., and </a:t>
            </a:r>
            <a:r>
              <a:rPr lang="en-US" dirty="0" err="1">
                <a:solidFill>
                  <a:schemeClr val="bg1"/>
                </a:solidFill>
              </a:rPr>
              <a:t>Torsten</a:t>
            </a:r>
            <a:r>
              <a:rPr lang="en-US" dirty="0">
                <a:solidFill>
                  <a:schemeClr val="bg1"/>
                </a:solidFill>
              </a:rPr>
              <a:t> N. Wiesel. "Receptive fields, binocular interaction and functional architecture in the cat's visual cortex." The Journal of physiology 160.1 (1962): 106.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844824"/>
            <a:ext cx="4191901" cy="27721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1124744"/>
            <a:ext cx="62103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7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Селективность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BCC551A-8E43-427B-8028-C4FADA69AAA7}"/>
              </a:ext>
            </a:extLst>
          </p:cNvPr>
          <p:cNvGrpSpPr/>
          <p:nvPr/>
        </p:nvGrpSpPr>
        <p:grpSpPr>
          <a:xfrm>
            <a:off x="263352" y="1340768"/>
            <a:ext cx="6183985" cy="4776338"/>
            <a:chOff x="1353700" y="-264846"/>
            <a:chExt cx="9550676" cy="805612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A0B08E16-0F76-4F2C-ADD4-F10974101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3"/>
            <a:stretch/>
          </p:blipFill>
          <p:spPr>
            <a:xfrm>
              <a:off x="1393225" y="2405681"/>
              <a:ext cx="9511151" cy="270270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580C98F-67CF-48B5-965A-74124B2F0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63"/>
            <a:stretch/>
          </p:blipFill>
          <p:spPr>
            <a:xfrm>
              <a:off x="1393225" y="-264846"/>
              <a:ext cx="9511151" cy="2702700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AC734CC6-726A-401A-BA11-256522648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87"/>
            <a:stretch/>
          </p:blipFill>
          <p:spPr>
            <a:xfrm>
              <a:off x="1353700" y="5108381"/>
              <a:ext cx="9538575" cy="2682900"/>
            </a:xfrm>
            <a:prstGeom prst="rect">
              <a:avLst/>
            </a:prstGeom>
          </p:spPr>
        </p:pic>
      </p:grpSp>
      <p:pic>
        <p:nvPicPr>
          <p:cNvPr id="4098" name="Picture 2" descr="Апофения - что за зверь и чем он опасен?! Мой первый пост на Смартлабе.">
            <a:extLst>
              <a:ext uri="{FF2B5EF4-FFF2-40B4-BE49-F238E27FC236}">
                <a16:creationId xmlns:a16="http://schemas.microsoft.com/office/drawing/2014/main" id="{D2032066-865F-4D79-9445-65FF18EA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1340768"/>
            <a:ext cx="4275495" cy="477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09FAC4F-9B29-4A22-85F0-904987582936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23392" y="1340768"/>
            <a:ext cx="113052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Нелинейные)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</a:p>
        </p:txBody>
      </p:sp>
    </p:spTree>
    <p:extLst>
      <p:ext uri="{BB962C8B-B14F-4D97-AF65-F5344CB8AC3E}">
        <p14:creationId xmlns:p14="http://schemas.microsoft.com/office/powerpoint/2010/main" val="284107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Субъективная яркость и светлота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4" descr="ÐÐ°ÑÑÐ¸Ð½ÐºÐ¸ Ð¿Ð¾ Ð·Ð°Ð¿ÑÐ¾ÑÑ ÑÐµÐ½Ñ Ð¾Ð¿ÑÐ¸ÑÐµÑÐºÐ°Ñ Ð¸Ð»Ð»ÑÐ·Ð¸Ñ">
            <a:extLst>
              <a:ext uri="{FF2B5EF4-FFF2-40B4-BE49-F238E27FC236}">
                <a16:creationId xmlns:a16="http://schemas.microsoft.com/office/drawing/2014/main" id="{CF76A5F7-A8A0-4FF8-8C10-5C11895DB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060848"/>
            <a:ext cx="4522971" cy="35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lq7g958qt061">
            <a:hlinkClick r:id="" action="ppaction://media"/>
            <a:extLst>
              <a:ext uri="{FF2B5EF4-FFF2-40B4-BE49-F238E27FC236}">
                <a16:creationId xmlns:a16="http://schemas.microsoft.com/office/drawing/2014/main" id="{C373A979-8D04-40CA-B5DB-342940443F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19364" y="2130582"/>
            <a:ext cx="4426596" cy="309861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D0D928-B394-4B6E-BD13-6832F7ED3754}"/>
              </a:ext>
            </a:extLst>
          </p:cNvPr>
          <p:cNvSpPr/>
          <p:nvPr/>
        </p:nvSpPr>
        <p:spPr>
          <a:xfrm>
            <a:off x="2063552" y="3068960"/>
            <a:ext cx="288032" cy="1060880"/>
          </a:xfrm>
          <a:prstGeom prst="rect">
            <a:avLst/>
          </a:prstGeom>
          <a:solidFill>
            <a:srgbClr val="787878"/>
          </a:solidFill>
          <a:ln>
            <a:solidFill>
              <a:srgbClr val="787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2105EE6-E24F-4EF5-9075-26F7229B4695}"/>
              </a:ext>
            </a:extLst>
          </p:cNvPr>
          <p:cNvSpPr/>
          <p:nvPr/>
        </p:nvSpPr>
        <p:spPr>
          <a:xfrm>
            <a:off x="2855640" y="3068960"/>
            <a:ext cx="288032" cy="1060880"/>
          </a:xfrm>
          <a:prstGeom prst="rect">
            <a:avLst/>
          </a:prstGeom>
          <a:solidFill>
            <a:srgbClr val="787878"/>
          </a:solidFill>
          <a:ln>
            <a:solidFill>
              <a:srgbClr val="787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17A6AFF-58FE-4599-8C83-D53B9E743454}"/>
              </a:ext>
            </a:extLst>
          </p:cNvPr>
          <p:cNvSpPr/>
          <p:nvPr/>
        </p:nvSpPr>
        <p:spPr>
          <a:xfrm>
            <a:off x="4511824" y="57811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https://www.reddit.com/r/blackmagicfuckery/comments/jyz5td/blackblue_and_yellowwhite_dress_illusion/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4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1" grpId="0" animBg="1"/>
      <p:bldP spid="15" grpId="0" animBg="1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изображений</a:t>
            </a:r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91544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31683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686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internet is for p____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4" descr="https://cdn-images-1.medium.com/max/800/1*DkpsCiIEzsIcvtf_4fAwJg.png">
            <a:extLst>
              <a:ext uri="{FF2B5EF4-FFF2-40B4-BE49-F238E27FC236}">
                <a16:creationId xmlns:a16="http://schemas.microsoft.com/office/drawing/2014/main" id="{416624C8-55CD-4207-92C9-9B433996F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6" y="5120922"/>
            <a:ext cx="1545640" cy="154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29613D55-039E-424E-BB65-ACBBC983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268760"/>
            <a:ext cx="4985539" cy="498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DC10255-A6A8-46C7-893C-EFCD246DE8FA}"/>
              </a:ext>
            </a:extLst>
          </p:cNvPr>
          <p:cNvSpPr/>
          <p:nvPr/>
        </p:nvSpPr>
        <p:spPr>
          <a:xfrm>
            <a:off x="5279232" y="1268760"/>
            <a:ext cx="69127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«</a:t>
            </a:r>
            <a:r>
              <a:rPr lang="ru-RU" sz="1600" dirty="0" err="1">
                <a:solidFill>
                  <a:schemeClr val="bg1"/>
                </a:solidFill>
              </a:rPr>
              <a:t>Ле́на</a:t>
            </a:r>
            <a:r>
              <a:rPr lang="ru-RU" sz="1600" dirty="0">
                <a:solidFill>
                  <a:schemeClr val="bg1"/>
                </a:solidFill>
              </a:rPr>
              <a:t>» (англ. </a:t>
            </a:r>
            <a:r>
              <a:rPr lang="ru-RU" sz="1600" dirty="0" err="1">
                <a:solidFill>
                  <a:schemeClr val="bg1"/>
                </a:solidFill>
              </a:rPr>
              <a:t>Lenna</a:t>
            </a:r>
            <a:r>
              <a:rPr lang="ru-RU" sz="1600" dirty="0">
                <a:solidFill>
                  <a:schemeClr val="bg1"/>
                </a:solidFill>
              </a:rPr>
              <a:t>, нередко также </a:t>
            </a:r>
            <a:r>
              <a:rPr lang="ru-RU" sz="1600" dirty="0" err="1">
                <a:solidFill>
                  <a:schemeClr val="bg1"/>
                </a:solidFill>
              </a:rPr>
              <a:t>Lena</a:t>
            </a:r>
            <a:r>
              <a:rPr lang="ru-RU" sz="1600" dirty="0">
                <a:solidFill>
                  <a:schemeClr val="bg1"/>
                </a:solidFill>
              </a:rPr>
              <a:t>; швед. </a:t>
            </a:r>
            <a:r>
              <a:rPr lang="ru-RU" sz="1600" dirty="0" err="1">
                <a:solidFill>
                  <a:schemeClr val="bg1"/>
                </a:solidFill>
              </a:rPr>
              <a:t>Lena</a:t>
            </a:r>
            <a:r>
              <a:rPr lang="ru-RU" sz="1600" dirty="0">
                <a:solidFill>
                  <a:schemeClr val="bg1"/>
                </a:solidFill>
              </a:rPr>
              <a:t>) — название стандартного тестового изображения. Тестовое изображение представляет собой оцифрованный портрет шведской модели Лены </a:t>
            </a:r>
            <a:r>
              <a:rPr lang="ru-RU" sz="1600" dirty="0" err="1">
                <a:solidFill>
                  <a:schemeClr val="bg1"/>
                </a:solidFill>
              </a:rPr>
              <a:t>Сёдерберг</a:t>
            </a:r>
            <a:r>
              <a:rPr lang="ru-RU" sz="1600" dirty="0">
                <a:solidFill>
                  <a:schemeClr val="bg1"/>
                </a:solidFill>
              </a:rPr>
              <a:t>, который в свою очередь является фрагментом разворота из журнала </a:t>
            </a:r>
            <a:r>
              <a:rPr lang="ru-RU" sz="1600" dirty="0" err="1">
                <a:solidFill>
                  <a:schemeClr val="bg1"/>
                </a:solidFill>
              </a:rPr>
              <a:t>Playboy</a:t>
            </a:r>
            <a:r>
              <a:rPr lang="ru-RU" sz="1600" dirty="0">
                <a:solidFill>
                  <a:schemeClr val="bg1"/>
                </a:solidFill>
              </a:rPr>
              <a:t> за ноябрь 1972 года.</a:t>
            </a:r>
          </a:p>
          <a:p>
            <a:endParaRPr lang="ru-RU" sz="1600" dirty="0">
              <a:solidFill>
                <a:schemeClr val="bg1"/>
              </a:solidFill>
            </a:endParaRPr>
          </a:p>
          <a:p>
            <a:r>
              <a:rPr lang="ru-RU" sz="1600" dirty="0">
                <a:solidFill>
                  <a:schemeClr val="bg1"/>
                </a:solidFill>
              </a:rPr>
              <a:t>В 1973 году Александру Савчуку из Университета Южной Калифорнии для иллюстрации статьи на тему обработки изображений понадобился фотопортрет с хорошим динамическим диапазоном. Савчук отсканировал фрагмент постера из </a:t>
            </a:r>
            <a:r>
              <a:rPr lang="ru-RU" sz="1600" dirty="0" err="1">
                <a:solidFill>
                  <a:schemeClr val="bg1"/>
                </a:solidFill>
              </a:rPr>
              <a:t>Playboy</a:t>
            </a:r>
            <a:r>
              <a:rPr lang="ru-RU" sz="1600" dirty="0">
                <a:solidFill>
                  <a:schemeClr val="bg1"/>
                </a:solidFill>
              </a:rPr>
              <a:t>. Он использовал сканер с разрешением 100 линий на дюйм, и результирующее изображение получилось 512 на 512 точек. Вскоре эта картинка превратилась для индустрии в стандарт де-факто: на нём проверялись и отрабатывались всевозможные приёмы коррекции изображений, оттачивались новые алгоритмы обработки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0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4" descr="Guide to Creating Color Schemes | Art Rocket">
            <a:extLst>
              <a:ext uri="{FF2B5EF4-FFF2-40B4-BE49-F238E27FC236}">
                <a16:creationId xmlns:a16="http://schemas.microsoft.com/office/drawing/2014/main" id="{D129692F-EDB0-4447-8BC4-389BC632DF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066067"/>
            <a:ext cx="3027814" cy="30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3B35926-3469-4A9C-90F2-C0BFA056E69C}"/>
              </a:ext>
            </a:extLst>
          </p:cNvPr>
          <p:cNvSpPr/>
          <p:nvPr/>
        </p:nvSpPr>
        <p:spPr>
          <a:xfrm>
            <a:off x="335360" y="1340768"/>
            <a:ext cx="69127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Цветовая модель — это система, которая помогает нам определять и описывать цвета с помощью числовых значений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ED5E20-5AC4-4570-BD89-D57F03F3E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3861048"/>
            <a:ext cx="2711701" cy="25090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D2106A-3E0B-4D40-9709-7D10B58E9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792" y="3861048"/>
            <a:ext cx="2709550" cy="250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8649"/>
            <a:ext cx="7920880" cy="8277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RGB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CDA85514-6BCC-427F-A164-0CF5240E7B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3" y="1910228"/>
            <a:ext cx="4618872" cy="46188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503EE9-48DC-4504-8994-2CED876DB374}"/>
              </a:ext>
            </a:extLst>
          </p:cNvPr>
          <p:cNvSpPr/>
          <p:nvPr/>
        </p:nvSpPr>
        <p:spPr>
          <a:xfrm>
            <a:off x="4655840" y="1124744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Аддитивная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16" descr="Image result for rgb cube">
            <a:extLst>
              <a:ext uri="{FF2B5EF4-FFF2-40B4-BE49-F238E27FC236}">
                <a16:creationId xmlns:a16="http://schemas.microsoft.com/office/drawing/2014/main" id="{6A223103-B974-4481-BEEC-4C7258D69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4" b="99219" l="10000" r="90000">
                        <a14:foregroundMark x1="49121" y1="9180" x2="49121" y2="9180"/>
                        <a14:foregroundMark x1="50440" y1="6445" x2="50440" y2="6445"/>
                        <a14:foregroundMark x1="51538" y1="99219" x2="51538" y2="99219"/>
                        <a14:foregroundMark x1="50769" y1="5664" x2="50769" y2="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8" r="22344"/>
          <a:stretch/>
        </p:blipFill>
        <p:spPr bwMode="auto">
          <a:xfrm>
            <a:off x="8858290" y="2665422"/>
            <a:ext cx="2999361" cy="31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8B11B2E-EFDF-41C9-AE3D-95F80968B201}"/>
              </a:ext>
            </a:extLst>
          </p:cNvPr>
          <p:cNvGrpSpPr/>
          <p:nvPr/>
        </p:nvGrpSpPr>
        <p:grpSpPr>
          <a:xfrm>
            <a:off x="5231904" y="2824111"/>
            <a:ext cx="2488969" cy="2590241"/>
            <a:chOff x="7656186" y="1435149"/>
            <a:chExt cx="2488969" cy="2590241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36CE53A4-069B-417D-ADF1-A0BF75BBE989}"/>
                </a:ext>
              </a:extLst>
            </p:cNvPr>
            <p:cNvSpPr/>
            <p:nvPr/>
          </p:nvSpPr>
          <p:spPr>
            <a:xfrm>
              <a:off x="8377579" y="143514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71BDFB59-E9FC-4B4D-BD0D-A81B4AED61B3}"/>
                </a:ext>
              </a:extLst>
            </p:cNvPr>
            <p:cNvSpPr/>
            <p:nvPr/>
          </p:nvSpPr>
          <p:spPr>
            <a:xfrm>
              <a:off x="8377579" y="2925304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3F5507B-BA73-48AF-9641-14FC2C1F4480}"/>
                </a:ext>
              </a:extLst>
            </p:cNvPr>
            <p:cNvSpPr/>
            <p:nvPr/>
          </p:nvSpPr>
          <p:spPr>
            <a:xfrm>
              <a:off x="7691088" y="362977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7EE39B78-62D2-46FA-9BE9-950803F4ACAD}"/>
                </a:ext>
              </a:extLst>
            </p:cNvPr>
            <p:cNvSpPr/>
            <p:nvPr/>
          </p:nvSpPr>
          <p:spPr>
            <a:xfrm>
              <a:off x="7656186" y="2170183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D8EF14E-B92B-46CC-87A6-8592C12AB241}"/>
                </a:ext>
              </a:extLst>
            </p:cNvPr>
            <p:cNvSpPr/>
            <p:nvPr/>
          </p:nvSpPr>
          <p:spPr>
            <a:xfrm>
              <a:off x="9215265" y="3665390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82616783-8B73-4F4D-B9C1-0FE9E0FB1CFB}"/>
                </a:ext>
              </a:extLst>
            </p:cNvPr>
            <p:cNvSpPr/>
            <p:nvPr/>
          </p:nvSpPr>
          <p:spPr>
            <a:xfrm>
              <a:off x="9187333" y="2190270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4428A3-9126-4F51-B4BB-E772ED2BA56A}"/>
                </a:ext>
              </a:extLst>
            </p:cNvPr>
            <p:cNvSpPr/>
            <p:nvPr/>
          </p:nvSpPr>
          <p:spPr>
            <a:xfrm>
              <a:off x="9785155" y="1467522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0399248-E350-4398-8D7C-A655B5DC14B2}"/>
                </a:ext>
              </a:extLst>
            </p:cNvPr>
            <p:cNvSpPr/>
            <p:nvPr/>
          </p:nvSpPr>
          <p:spPr>
            <a:xfrm>
              <a:off x="9785155" y="2946034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2B1C682-EF75-4759-9F36-86AA8339FA7E}"/>
                </a:ext>
              </a:extLst>
            </p:cNvPr>
            <p:cNvCxnSpPr>
              <a:stCxn id="18" idx="6"/>
              <a:endCxn id="24" idx="2"/>
            </p:cNvCxnSpPr>
            <p:nvPr/>
          </p:nvCxnSpPr>
          <p:spPr>
            <a:xfrm>
              <a:off x="8737579" y="3105304"/>
              <a:ext cx="1047576" cy="2073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8E8969B6-7112-41BC-A517-5E1061B348AB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>
              <a:off x="9965155" y="1827522"/>
              <a:ext cx="0" cy="11185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F9A1C2A7-C0DA-4D2E-9F1C-371F0D392A1B}"/>
                </a:ext>
              </a:extLst>
            </p:cNvPr>
            <p:cNvCxnSpPr>
              <a:stCxn id="18" idx="3"/>
              <a:endCxn id="19" idx="7"/>
            </p:cNvCxnSpPr>
            <p:nvPr/>
          </p:nvCxnSpPr>
          <p:spPr>
            <a:xfrm flipH="1">
              <a:off x="7998367" y="3232583"/>
              <a:ext cx="431933" cy="44991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A6A25B10-65D9-4C94-9A2D-8027B1EA849C}"/>
                </a:ext>
              </a:extLst>
            </p:cNvPr>
            <p:cNvCxnSpPr>
              <a:stCxn id="19" idx="6"/>
              <a:endCxn id="21" idx="2"/>
            </p:cNvCxnSpPr>
            <p:nvPr/>
          </p:nvCxnSpPr>
          <p:spPr>
            <a:xfrm>
              <a:off x="8051088" y="3809774"/>
              <a:ext cx="1164177" cy="36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2EBD5036-9D5F-4008-A2B2-8FEE82660487}"/>
                </a:ext>
              </a:extLst>
            </p:cNvPr>
            <p:cNvCxnSpPr>
              <a:cxnSpLocks/>
              <a:stCxn id="24" idx="3"/>
              <a:endCxn id="21" idx="7"/>
            </p:cNvCxnSpPr>
            <p:nvPr/>
          </p:nvCxnSpPr>
          <p:spPr>
            <a:xfrm flipH="1">
              <a:off x="9522544" y="3253313"/>
              <a:ext cx="315332" cy="46479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45CFE79C-AFEC-460E-91EB-5F95BBAB961F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7836186" y="2530183"/>
              <a:ext cx="34902" cy="10995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451C05F-51F1-49EA-B257-730B9B7DE1D9}"/>
                </a:ext>
              </a:extLst>
            </p:cNvPr>
            <p:cNvCxnSpPr>
              <a:cxnSpLocks/>
              <a:stCxn id="20" idx="7"/>
              <a:endCxn id="17" idx="3"/>
            </p:cNvCxnSpPr>
            <p:nvPr/>
          </p:nvCxnSpPr>
          <p:spPr>
            <a:xfrm flipV="1">
              <a:off x="7963465" y="1742428"/>
              <a:ext cx="466835" cy="48047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62AC075-CB95-45CF-96AF-BC04B5B3A993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8737579" y="1615149"/>
              <a:ext cx="1047576" cy="3237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14A1D363-BA30-488B-A666-DFD59E6D7324}"/>
                </a:ext>
              </a:extLst>
            </p:cNvPr>
            <p:cNvCxnSpPr>
              <a:stCxn id="20" idx="6"/>
              <a:endCxn id="22" idx="2"/>
            </p:cNvCxnSpPr>
            <p:nvPr/>
          </p:nvCxnSpPr>
          <p:spPr>
            <a:xfrm>
              <a:off x="8016186" y="2350183"/>
              <a:ext cx="1171147" cy="20087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88F2FB8-A970-4D7C-AE53-12EA591B2541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494612" y="1774801"/>
              <a:ext cx="343264" cy="46819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786FB8AF-6CF7-4901-8333-F7BF5E51C8FC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8557579" y="1795149"/>
              <a:ext cx="0" cy="113015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98803464-D7AD-418E-9606-9D5F7EECB6D5}"/>
                </a:ext>
              </a:extLst>
            </p:cNvPr>
            <p:cNvCxnSpPr>
              <a:stCxn id="22" idx="4"/>
              <a:endCxn id="21" idx="0"/>
            </p:cNvCxnSpPr>
            <p:nvPr/>
          </p:nvCxnSpPr>
          <p:spPr>
            <a:xfrm>
              <a:off x="9367333" y="2550270"/>
              <a:ext cx="27932" cy="11151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1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F2535413-3EDE-4EBD-AFE8-BB0B5DEED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052736"/>
            <a:ext cx="9870846" cy="250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4375924-1518-4179-B78F-7BE9F7D1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3861048"/>
            <a:ext cx="9870846" cy="250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RGB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239231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2" descr="ÐÐ°ÑÑÐ¸Ð½ÐºÐ¸ Ð¿Ð¾ Ð·Ð°Ð¿ÑÐ¾ÑÑ ÑÐ¼ÐµÑÐµÐ½Ð¸Ðµ ÐºÑÐ°ÑÐ¾Ðº">
            <a:extLst>
              <a:ext uri="{FF2B5EF4-FFF2-40B4-BE49-F238E27FC236}">
                <a16:creationId xmlns:a16="http://schemas.microsoft.com/office/drawing/2014/main" id="{F2AA9EC0-F9CA-42F3-B601-27263B445A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474457" y="1511455"/>
            <a:ext cx="3827902" cy="306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E801F862-4BA6-4E5C-83E8-A6F810B4A89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18637" y="4869160"/>
              <a:ext cx="3456000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28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E801F862-4BA6-4E5C-83E8-A6F810B4A8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018622"/>
                  </p:ext>
                </p:extLst>
              </p:nvPr>
            </p:nvGraphicFramePr>
            <p:xfrm>
              <a:off x="818637" y="4869160"/>
              <a:ext cx="3456000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28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25914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352" t="-39423" r="-101408" b="-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00352" t="-39423" r="-1408" b="-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ADA9259E-AC47-4E7D-9F4D-2A864C8CFDB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55840" y="4520456"/>
              <a:ext cx="7272000" cy="21973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12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960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2225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CMYK-RGB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RGB-CMYK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∗(1−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)∗(1−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)∗(1−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)/(1−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)/(1−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)/(1−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ADA9259E-AC47-4E7D-9F4D-2A864C8CFD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90623"/>
                  </p:ext>
                </p:extLst>
              </p:nvPr>
            </p:nvGraphicFramePr>
            <p:xfrm>
              <a:off x="4655840" y="4520456"/>
              <a:ext cx="7272000" cy="21973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12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960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CMYK-RGB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RGB-CMYK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7401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184" t="-28571" r="-120221" b="-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83846" t="-28571" r="-615" b="-6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201ABE4-B972-40FE-9841-CD4FC4F807F5}"/>
              </a:ext>
            </a:extLst>
          </p:cNvPr>
          <p:cNvSpPr/>
          <p:nvPr/>
        </p:nvSpPr>
        <p:spPr>
          <a:xfrm>
            <a:off x="4439816" y="980728"/>
            <a:ext cx="3108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Субтрактивная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18" descr="Image result for cmyk cube">
            <a:extLst>
              <a:ext uri="{FF2B5EF4-FFF2-40B4-BE49-F238E27FC236}">
                <a16:creationId xmlns:a16="http://schemas.microsoft.com/office/drawing/2014/main" id="{55D86CEA-B114-4F8B-82F7-F6F5B90BD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6" b="96484" l="9766" r="89844">
                        <a14:foregroundMark x1="58203" y1="92578" x2="69922" y2="92188"/>
                        <a14:foregroundMark x1="67578" y1="96484" x2="67578" y2="96484"/>
                        <a14:foregroundMark x1="89453" y1="23828" x2="89453" y2="2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916832"/>
            <a:ext cx="2657523" cy="26575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36C013-51BE-45BB-9D21-EB22566F94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41" b="94828" l="58258" r="98730">
                        <a14:foregroundMark x1="60617" y1="39655" x2="60617" y2="39655"/>
                        <a14:foregroundMark x1="69147" y1="9052" x2="69147" y2="9052"/>
                        <a14:foregroundMark x1="76407" y1="91810" x2="76407" y2="91810"/>
                        <a14:foregroundMark x1="97096" y1="42241" x2="97096" y2="42241"/>
                        <a14:foregroundMark x1="86570" y1="6034" x2="86570" y2="6034"/>
                        <a14:foregroundMark x1="58258" y1="37500" x2="58258" y2="37500"/>
                        <a14:foregroundMark x1="76044" y1="94828" x2="76044" y2="94828"/>
                        <a14:foregroundMark x1="98730" y1="37500" x2="98730" y2="37500"/>
                      </a14:backgroundRemoval>
                    </a14:imgEffect>
                  </a14:imgLayer>
                </a14:imgProps>
              </a:ext>
            </a:extLst>
          </a:blip>
          <a:srcRect l="57115"/>
          <a:stretch/>
        </p:blipFill>
        <p:spPr>
          <a:xfrm>
            <a:off x="9048328" y="1700808"/>
            <a:ext cx="2439332" cy="2394967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CMY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306301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47FFCD5-6654-4E8F-9E40-1AF421A1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6" y="2492896"/>
            <a:ext cx="12256898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CMY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36997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0EEDB2A-D3D2-4E0E-B2AA-9F92F1FCAA1C}"/>
              </a:ext>
            </a:extLst>
          </p:cNvPr>
          <p:cNvGrpSpPr/>
          <p:nvPr/>
        </p:nvGrpSpPr>
        <p:grpSpPr>
          <a:xfrm>
            <a:off x="686891" y="4193861"/>
            <a:ext cx="2488969" cy="2590241"/>
            <a:chOff x="7656186" y="1435149"/>
            <a:chExt cx="2488969" cy="2590241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D5BDD07A-56C3-4BF3-B325-6E7F40364F73}"/>
                </a:ext>
              </a:extLst>
            </p:cNvPr>
            <p:cNvSpPr/>
            <p:nvPr/>
          </p:nvSpPr>
          <p:spPr>
            <a:xfrm>
              <a:off x="8377579" y="143514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CCD56E2-7159-4B18-A55E-76A61E7B0E22}"/>
                </a:ext>
              </a:extLst>
            </p:cNvPr>
            <p:cNvSpPr/>
            <p:nvPr/>
          </p:nvSpPr>
          <p:spPr>
            <a:xfrm>
              <a:off x="8377579" y="2925304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D2F5C923-C2DB-479A-BB98-6EFCBB43DF38}"/>
                </a:ext>
              </a:extLst>
            </p:cNvPr>
            <p:cNvSpPr/>
            <p:nvPr/>
          </p:nvSpPr>
          <p:spPr>
            <a:xfrm>
              <a:off x="7691088" y="362977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E154F06-96F5-4250-A86C-E093753A76BE}"/>
                </a:ext>
              </a:extLst>
            </p:cNvPr>
            <p:cNvSpPr/>
            <p:nvPr/>
          </p:nvSpPr>
          <p:spPr>
            <a:xfrm>
              <a:off x="7656186" y="2170183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D1841BB-60B3-4766-8AC6-0E5971097CC5}"/>
                </a:ext>
              </a:extLst>
            </p:cNvPr>
            <p:cNvSpPr/>
            <p:nvPr/>
          </p:nvSpPr>
          <p:spPr>
            <a:xfrm>
              <a:off x="9215265" y="3665390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0A8C9BCE-19FA-4577-A530-A875D7BF5A24}"/>
                </a:ext>
              </a:extLst>
            </p:cNvPr>
            <p:cNvSpPr/>
            <p:nvPr/>
          </p:nvSpPr>
          <p:spPr>
            <a:xfrm>
              <a:off x="9187333" y="2190270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D776D36-DD56-4A1B-81AE-20E99261DC80}"/>
                </a:ext>
              </a:extLst>
            </p:cNvPr>
            <p:cNvSpPr/>
            <p:nvPr/>
          </p:nvSpPr>
          <p:spPr>
            <a:xfrm>
              <a:off x="9785155" y="1467522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F5A7FFB3-F152-4F84-9517-2206DE8E4349}"/>
                </a:ext>
              </a:extLst>
            </p:cNvPr>
            <p:cNvSpPr/>
            <p:nvPr/>
          </p:nvSpPr>
          <p:spPr>
            <a:xfrm>
              <a:off x="9785155" y="2946034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761ED695-03F4-421B-8B6E-A6F164E5018D}"/>
                </a:ext>
              </a:extLst>
            </p:cNvPr>
            <p:cNvCxnSpPr>
              <a:stCxn id="15" idx="6"/>
              <a:endCxn id="25" idx="2"/>
            </p:cNvCxnSpPr>
            <p:nvPr/>
          </p:nvCxnSpPr>
          <p:spPr>
            <a:xfrm>
              <a:off x="8737579" y="3105304"/>
              <a:ext cx="1047576" cy="2073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66BF9F9E-F709-452C-B40B-DA91B3A55001}"/>
                </a:ext>
              </a:extLst>
            </p:cNvPr>
            <p:cNvCxnSpPr>
              <a:cxnSpLocks/>
              <a:stCxn id="24" idx="4"/>
              <a:endCxn id="25" idx="0"/>
            </p:cNvCxnSpPr>
            <p:nvPr/>
          </p:nvCxnSpPr>
          <p:spPr>
            <a:xfrm>
              <a:off x="9965155" y="1827522"/>
              <a:ext cx="0" cy="11185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B78942D4-495D-42FE-BBEC-C1A716EEDAB2}"/>
                </a:ext>
              </a:extLst>
            </p:cNvPr>
            <p:cNvCxnSpPr>
              <a:stCxn id="15" idx="3"/>
              <a:endCxn id="20" idx="7"/>
            </p:cNvCxnSpPr>
            <p:nvPr/>
          </p:nvCxnSpPr>
          <p:spPr>
            <a:xfrm flipH="1">
              <a:off x="7998367" y="3232583"/>
              <a:ext cx="431933" cy="44991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D603B9E9-D9B6-4D49-A8C7-752DBB21B2B6}"/>
                </a:ext>
              </a:extLst>
            </p:cNvPr>
            <p:cNvCxnSpPr>
              <a:stCxn id="20" idx="6"/>
              <a:endCxn id="22" idx="2"/>
            </p:cNvCxnSpPr>
            <p:nvPr/>
          </p:nvCxnSpPr>
          <p:spPr>
            <a:xfrm>
              <a:off x="8051088" y="3809774"/>
              <a:ext cx="1164177" cy="36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B9EE10C2-C033-4460-9D68-A180F62492C2}"/>
                </a:ext>
              </a:extLst>
            </p:cNvPr>
            <p:cNvCxnSpPr>
              <a:cxnSpLocks/>
              <a:stCxn id="25" idx="3"/>
              <a:endCxn id="22" idx="7"/>
            </p:cNvCxnSpPr>
            <p:nvPr/>
          </p:nvCxnSpPr>
          <p:spPr>
            <a:xfrm flipH="1">
              <a:off x="9522544" y="3253313"/>
              <a:ext cx="315332" cy="46479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7F19953D-03E2-4C21-9379-0700D6ECDFA3}"/>
                </a:ext>
              </a:extLst>
            </p:cNvPr>
            <p:cNvCxnSpPr>
              <a:stCxn id="21" idx="4"/>
              <a:endCxn id="20" idx="0"/>
            </p:cNvCxnSpPr>
            <p:nvPr/>
          </p:nvCxnSpPr>
          <p:spPr>
            <a:xfrm>
              <a:off x="7836186" y="2530183"/>
              <a:ext cx="34902" cy="10995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B9A69022-CFFC-4CD9-84E8-AB15E234A548}"/>
                </a:ext>
              </a:extLst>
            </p:cNvPr>
            <p:cNvCxnSpPr>
              <a:cxnSpLocks/>
              <a:stCxn id="21" idx="7"/>
              <a:endCxn id="13" idx="3"/>
            </p:cNvCxnSpPr>
            <p:nvPr/>
          </p:nvCxnSpPr>
          <p:spPr>
            <a:xfrm flipV="1">
              <a:off x="7963465" y="1742428"/>
              <a:ext cx="466835" cy="48047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A119A73-FB16-48AA-AEDB-11229453DAF9}"/>
                </a:ext>
              </a:extLst>
            </p:cNvPr>
            <p:cNvCxnSpPr>
              <a:cxnSpLocks/>
              <a:stCxn id="13" idx="6"/>
              <a:endCxn id="24" idx="2"/>
            </p:cNvCxnSpPr>
            <p:nvPr/>
          </p:nvCxnSpPr>
          <p:spPr>
            <a:xfrm>
              <a:off x="8737579" y="1615149"/>
              <a:ext cx="1047576" cy="3237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5A8F1C7-1B65-48C4-82DC-C5588F41614F}"/>
                </a:ext>
              </a:extLst>
            </p:cNvPr>
            <p:cNvCxnSpPr>
              <a:stCxn id="21" idx="6"/>
              <a:endCxn id="23" idx="2"/>
            </p:cNvCxnSpPr>
            <p:nvPr/>
          </p:nvCxnSpPr>
          <p:spPr>
            <a:xfrm>
              <a:off x="8016186" y="2350183"/>
              <a:ext cx="1171147" cy="20087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DA79017-B39F-4BC3-B2C8-6A4F57203CD2}"/>
                </a:ext>
              </a:extLst>
            </p:cNvPr>
            <p:cNvCxnSpPr>
              <a:stCxn id="24" idx="3"/>
              <a:endCxn id="23" idx="7"/>
            </p:cNvCxnSpPr>
            <p:nvPr/>
          </p:nvCxnSpPr>
          <p:spPr>
            <a:xfrm flipH="1">
              <a:off x="9494612" y="1774801"/>
              <a:ext cx="343264" cy="46819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1DE9781-EA86-42BF-A503-D0F818AE8F4B}"/>
                </a:ext>
              </a:extLst>
            </p:cNvPr>
            <p:cNvCxnSpPr>
              <a:cxnSpLocks/>
              <a:stCxn id="13" idx="4"/>
              <a:endCxn id="15" idx="0"/>
            </p:cNvCxnSpPr>
            <p:nvPr/>
          </p:nvCxnSpPr>
          <p:spPr>
            <a:xfrm>
              <a:off x="8557579" y="1795149"/>
              <a:ext cx="0" cy="113015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C281D0B0-9357-4EBB-BCD7-4F9300178BDF}"/>
                </a:ext>
              </a:extLst>
            </p:cNvPr>
            <p:cNvCxnSpPr>
              <a:stCxn id="23" idx="4"/>
              <a:endCxn id="22" idx="0"/>
            </p:cNvCxnSpPr>
            <p:nvPr/>
          </p:nvCxnSpPr>
          <p:spPr>
            <a:xfrm>
              <a:off x="9367333" y="2550270"/>
              <a:ext cx="27932" cy="11151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16" descr="Image result for rgb cube">
            <a:extLst>
              <a:ext uri="{FF2B5EF4-FFF2-40B4-BE49-F238E27FC236}">
                <a16:creationId xmlns:a16="http://schemas.microsoft.com/office/drawing/2014/main" id="{85117F1F-B581-47BF-8A55-567BACACC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4" b="99219" l="10000" r="90000">
                        <a14:foregroundMark x1="49121" y1="9180" x2="49121" y2="9180"/>
                        <a14:foregroundMark x1="50440" y1="6445" x2="50440" y2="6445"/>
                        <a14:foregroundMark x1="51538" y1="99219" x2="51538" y2="99219"/>
                        <a14:foregroundMark x1="50769" y1="5664" x2="50769" y2="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8" r="22344"/>
          <a:stretch/>
        </p:blipFill>
        <p:spPr bwMode="auto">
          <a:xfrm>
            <a:off x="623392" y="1196752"/>
            <a:ext cx="2999361" cy="31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3F2A5BF2-2C65-4EA3-B1C9-81196ED22397}"/>
              </a:ext>
            </a:extLst>
          </p:cNvPr>
          <p:cNvGrpSpPr/>
          <p:nvPr/>
        </p:nvGrpSpPr>
        <p:grpSpPr>
          <a:xfrm>
            <a:off x="4828310" y="4035367"/>
            <a:ext cx="2186580" cy="2658801"/>
            <a:chOff x="4094582" y="2002742"/>
            <a:chExt cx="2186580" cy="2658801"/>
          </a:xfrm>
        </p:grpSpPr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EDEDEE7-51F2-47AE-8D6C-028BAB7BC033}"/>
                </a:ext>
              </a:extLst>
            </p:cNvPr>
            <p:cNvSpPr/>
            <p:nvPr/>
          </p:nvSpPr>
          <p:spPr>
            <a:xfrm>
              <a:off x="4242480" y="3798801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A1F3C8A8-F3ED-48C2-85ED-652C4AFDA0C3}"/>
                </a:ext>
              </a:extLst>
            </p:cNvPr>
            <p:cNvSpPr/>
            <p:nvPr/>
          </p:nvSpPr>
          <p:spPr>
            <a:xfrm>
              <a:off x="4979153" y="4301543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E226F728-E2B9-4CDB-BECB-8F6D22A65CDB}"/>
                </a:ext>
              </a:extLst>
            </p:cNvPr>
            <p:cNvSpPr/>
            <p:nvPr/>
          </p:nvSpPr>
          <p:spPr>
            <a:xfrm>
              <a:off x="5921162" y="3572222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D9E1BB95-2182-4A54-9E16-A39448F94F12}"/>
                </a:ext>
              </a:extLst>
            </p:cNvPr>
            <p:cNvSpPr/>
            <p:nvPr/>
          </p:nvSpPr>
          <p:spPr>
            <a:xfrm>
              <a:off x="5106432" y="3157197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788E8E6C-FE20-470F-A4D6-DB9862FD510A}"/>
                </a:ext>
              </a:extLst>
            </p:cNvPr>
            <p:cNvSpPr/>
            <p:nvPr/>
          </p:nvSpPr>
          <p:spPr>
            <a:xfrm>
              <a:off x="5736000" y="2280725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911CDBE8-AFDB-4AA5-B367-29D689369A8C}"/>
                </a:ext>
              </a:extLst>
            </p:cNvPr>
            <p:cNvSpPr/>
            <p:nvPr/>
          </p:nvSpPr>
          <p:spPr>
            <a:xfrm>
              <a:off x="4956180" y="2002742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7A441DCA-7ABE-4F1E-842A-4D2139969369}"/>
                </a:ext>
              </a:extLst>
            </p:cNvPr>
            <p:cNvSpPr/>
            <p:nvPr/>
          </p:nvSpPr>
          <p:spPr>
            <a:xfrm>
              <a:off x="4094582" y="2525573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890C2F05-E550-4613-A106-41CDE5319F2F}"/>
                </a:ext>
              </a:extLst>
            </p:cNvPr>
            <p:cNvSpPr/>
            <p:nvPr/>
          </p:nvSpPr>
          <p:spPr>
            <a:xfrm>
              <a:off x="4831724" y="2803238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A149E4F-DDD9-49B7-9948-F4FDB9FDC43B}"/>
                </a:ext>
              </a:extLst>
            </p:cNvPr>
            <p:cNvCxnSpPr>
              <a:cxnSpLocks/>
              <a:stCxn id="43" idx="5"/>
              <a:endCxn id="42" idx="2"/>
            </p:cNvCxnSpPr>
            <p:nvPr/>
          </p:nvCxnSpPr>
          <p:spPr>
            <a:xfrm>
              <a:off x="5413711" y="3464476"/>
              <a:ext cx="507451" cy="287746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E468ADBE-1092-4662-ADE6-9C6EADE3EBFD}"/>
                </a:ext>
              </a:extLst>
            </p:cNvPr>
            <p:cNvCxnSpPr>
              <a:cxnSpLocks/>
              <a:stCxn id="47" idx="6"/>
              <a:endCxn id="44" idx="3"/>
            </p:cNvCxnSpPr>
            <p:nvPr/>
          </p:nvCxnSpPr>
          <p:spPr>
            <a:xfrm flipV="1">
              <a:off x="5191724" y="2588004"/>
              <a:ext cx="596997" cy="39523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A9E1A3D4-98A3-4EE5-86C5-08ED4817D4D5}"/>
                </a:ext>
              </a:extLst>
            </p:cNvPr>
            <p:cNvCxnSpPr>
              <a:cxnSpLocks/>
              <a:stCxn id="43" idx="3"/>
              <a:endCxn id="40" idx="6"/>
            </p:cNvCxnSpPr>
            <p:nvPr/>
          </p:nvCxnSpPr>
          <p:spPr>
            <a:xfrm flipH="1">
              <a:off x="4602480" y="3464476"/>
              <a:ext cx="556673" cy="51432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98A47AB0-777F-4914-BBA8-A3152EC7D912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>
              <a:off x="4549759" y="4106080"/>
              <a:ext cx="482115" cy="24818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09C90D19-6CCD-4953-BCA3-04089FE0A8D3}"/>
                </a:ext>
              </a:extLst>
            </p:cNvPr>
            <p:cNvCxnSpPr>
              <a:cxnSpLocks/>
              <a:stCxn id="42" idx="3"/>
              <a:endCxn id="41" idx="6"/>
            </p:cNvCxnSpPr>
            <p:nvPr/>
          </p:nvCxnSpPr>
          <p:spPr>
            <a:xfrm flipH="1">
              <a:off x="5339153" y="3879501"/>
              <a:ext cx="634730" cy="60204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9E665096-21BD-4C5C-B220-EAA80A5F44D7}"/>
                </a:ext>
              </a:extLst>
            </p:cNvPr>
            <p:cNvCxnSpPr>
              <a:cxnSpLocks/>
              <a:stCxn id="47" idx="4"/>
              <a:endCxn id="41" idx="0"/>
            </p:cNvCxnSpPr>
            <p:nvPr/>
          </p:nvCxnSpPr>
          <p:spPr>
            <a:xfrm>
              <a:off x="5011724" y="3163238"/>
              <a:ext cx="147429" cy="113830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2090ED52-6E6C-4C03-8BF4-5F45DB1D89FB}"/>
                </a:ext>
              </a:extLst>
            </p:cNvPr>
            <p:cNvCxnSpPr>
              <a:cxnSpLocks/>
              <a:stCxn id="40" idx="0"/>
              <a:endCxn id="46" idx="4"/>
            </p:cNvCxnSpPr>
            <p:nvPr/>
          </p:nvCxnSpPr>
          <p:spPr>
            <a:xfrm flipH="1" flipV="1">
              <a:off x="4274582" y="2885573"/>
              <a:ext cx="147898" cy="91322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DAD44968-B57C-4B27-BE21-853EFD43ECA0}"/>
                </a:ext>
              </a:extLst>
            </p:cNvPr>
            <p:cNvCxnSpPr>
              <a:cxnSpLocks/>
              <a:stCxn id="46" idx="7"/>
              <a:endCxn id="45" idx="2"/>
            </p:cNvCxnSpPr>
            <p:nvPr/>
          </p:nvCxnSpPr>
          <p:spPr>
            <a:xfrm flipV="1">
              <a:off x="4401861" y="2182742"/>
              <a:ext cx="554319" cy="39555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09651CB1-1913-4DA7-B7CB-D4C33DAD29FF}"/>
                </a:ext>
              </a:extLst>
            </p:cNvPr>
            <p:cNvCxnSpPr>
              <a:cxnSpLocks/>
              <a:stCxn id="46" idx="5"/>
              <a:endCxn id="47" idx="2"/>
            </p:cNvCxnSpPr>
            <p:nvPr/>
          </p:nvCxnSpPr>
          <p:spPr>
            <a:xfrm>
              <a:off x="4401861" y="2832852"/>
              <a:ext cx="429863" cy="15038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A81A0663-45DC-41DD-97B5-5BA464E3E607}"/>
                </a:ext>
              </a:extLst>
            </p:cNvPr>
            <p:cNvCxnSpPr>
              <a:cxnSpLocks/>
              <a:stCxn id="45" idx="6"/>
              <a:endCxn id="44" idx="1"/>
            </p:cNvCxnSpPr>
            <p:nvPr/>
          </p:nvCxnSpPr>
          <p:spPr>
            <a:xfrm>
              <a:off x="5316180" y="2182742"/>
              <a:ext cx="472541" cy="1507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02237F61-333D-4E9E-87B5-E88C45D8852F}"/>
                </a:ext>
              </a:extLst>
            </p:cNvPr>
            <p:cNvCxnSpPr>
              <a:cxnSpLocks/>
              <a:stCxn id="45" idx="4"/>
              <a:endCxn id="43" idx="0"/>
            </p:cNvCxnSpPr>
            <p:nvPr/>
          </p:nvCxnSpPr>
          <p:spPr>
            <a:xfrm>
              <a:off x="5136180" y="2362742"/>
              <a:ext cx="150252" cy="79445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6FF6BA63-FD8D-4C54-A549-042E6889A815}"/>
                </a:ext>
              </a:extLst>
            </p:cNvPr>
            <p:cNvCxnSpPr>
              <a:cxnSpLocks/>
              <a:stCxn id="44" idx="4"/>
              <a:endCxn id="42" idx="0"/>
            </p:cNvCxnSpPr>
            <p:nvPr/>
          </p:nvCxnSpPr>
          <p:spPr>
            <a:xfrm>
              <a:off x="5916000" y="2640725"/>
              <a:ext cx="185162" cy="931497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16590F2F-6FF9-4903-A939-9186752F59D4}"/>
              </a:ext>
            </a:extLst>
          </p:cNvPr>
          <p:cNvGrpSpPr/>
          <p:nvPr/>
        </p:nvGrpSpPr>
        <p:grpSpPr>
          <a:xfrm>
            <a:off x="4943848" y="1737583"/>
            <a:ext cx="1860050" cy="2083893"/>
            <a:chOff x="4229811" y="4680612"/>
            <a:chExt cx="1860050" cy="2083893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78F4D4B6-9771-494C-BB67-A7AEC4A175B9}"/>
                </a:ext>
              </a:extLst>
            </p:cNvPr>
            <p:cNvSpPr/>
            <p:nvPr/>
          </p:nvSpPr>
          <p:spPr>
            <a:xfrm>
              <a:off x="4242480" y="5125893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6C31E035-9AC4-4C5E-B4C5-B05BCAEF5FE5}"/>
                </a:ext>
              </a:extLst>
            </p:cNvPr>
            <p:cNvSpPr/>
            <p:nvPr/>
          </p:nvSpPr>
          <p:spPr>
            <a:xfrm>
              <a:off x="5729861" y="505666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9A5CE04F-BD6C-463B-9591-5BB65EC7C57D}"/>
                </a:ext>
              </a:extLst>
            </p:cNvPr>
            <p:cNvSpPr/>
            <p:nvPr/>
          </p:nvSpPr>
          <p:spPr>
            <a:xfrm>
              <a:off x="4989868" y="4680612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7AB3328-EEC0-487F-AFA2-B8F4550422A5}"/>
                </a:ext>
              </a:extLst>
            </p:cNvPr>
            <p:cNvSpPr/>
            <p:nvPr/>
          </p:nvSpPr>
          <p:spPr>
            <a:xfrm>
              <a:off x="5729861" y="5941641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D5D8566A-59B6-4DD8-BBDD-1840C030B0AF}"/>
                </a:ext>
              </a:extLst>
            </p:cNvPr>
            <p:cNvSpPr/>
            <p:nvPr/>
          </p:nvSpPr>
          <p:spPr>
            <a:xfrm>
              <a:off x="4229811" y="5904283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33F5ADD3-C1BD-4AD8-985F-EE20DF18FC09}"/>
                </a:ext>
              </a:extLst>
            </p:cNvPr>
            <p:cNvSpPr/>
            <p:nvPr/>
          </p:nvSpPr>
          <p:spPr>
            <a:xfrm>
              <a:off x="4949851" y="6404505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EA18D8F5-2527-4FA0-A44C-5EA9F1FF9BFA}"/>
                </a:ext>
              </a:extLst>
            </p:cNvPr>
            <p:cNvCxnSpPr>
              <a:cxnSpLocks/>
              <a:stCxn id="63" idx="2"/>
              <a:endCxn id="61" idx="7"/>
            </p:cNvCxnSpPr>
            <p:nvPr/>
          </p:nvCxnSpPr>
          <p:spPr>
            <a:xfrm flipH="1">
              <a:off x="4549759" y="4860612"/>
              <a:ext cx="440109" cy="318002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2D01D58F-63E1-441A-8535-5943387B7FD7}"/>
                </a:ext>
              </a:extLst>
            </p:cNvPr>
            <p:cNvCxnSpPr>
              <a:cxnSpLocks/>
              <a:stCxn id="65" idx="0"/>
              <a:endCxn id="61" idx="4"/>
            </p:cNvCxnSpPr>
            <p:nvPr/>
          </p:nvCxnSpPr>
          <p:spPr>
            <a:xfrm flipV="1">
              <a:off x="4409811" y="5485893"/>
              <a:ext cx="12669" cy="418390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E83718A3-DE2B-4187-973C-D9866748733C}"/>
                </a:ext>
              </a:extLst>
            </p:cNvPr>
            <p:cNvCxnSpPr>
              <a:cxnSpLocks/>
              <a:stCxn id="66" idx="2"/>
              <a:endCxn id="65" idx="5"/>
            </p:cNvCxnSpPr>
            <p:nvPr/>
          </p:nvCxnSpPr>
          <p:spPr>
            <a:xfrm flipH="1" flipV="1">
              <a:off x="4537090" y="6211562"/>
              <a:ext cx="412761" cy="372943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A945585F-EB12-4315-A729-7927D78665CE}"/>
                </a:ext>
              </a:extLst>
            </p:cNvPr>
            <p:cNvCxnSpPr>
              <a:cxnSpLocks/>
              <a:stCxn id="63" idx="6"/>
              <a:endCxn id="62" idx="1"/>
            </p:cNvCxnSpPr>
            <p:nvPr/>
          </p:nvCxnSpPr>
          <p:spPr>
            <a:xfrm>
              <a:off x="5349868" y="4860612"/>
              <a:ext cx="432714" cy="248773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4C060283-F8B7-4D57-81A1-817A55629563}"/>
                </a:ext>
              </a:extLst>
            </p:cNvPr>
            <p:cNvCxnSpPr>
              <a:cxnSpLocks/>
              <a:stCxn id="62" idx="4"/>
              <a:endCxn id="64" idx="0"/>
            </p:cNvCxnSpPr>
            <p:nvPr/>
          </p:nvCxnSpPr>
          <p:spPr>
            <a:xfrm>
              <a:off x="5909861" y="5416664"/>
              <a:ext cx="0" cy="524977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9C9223A-0B67-4415-AC1C-DD49059F5735}"/>
                </a:ext>
              </a:extLst>
            </p:cNvPr>
            <p:cNvCxnSpPr>
              <a:cxnSpLocks/>
              <a:stCxn id="64" idx="3"/>
              <a:endCxn id="66" idx="6"/>
            </p:cNvCxnSpPr>
            <p:nvPr/>
          </p:nvCxnSpPr>
          <p:spPr>
            <a:xfrm flipH="1">
              <a:off x="5309851" y="6248920"/>
              <a:ext cx="472731" cy="335585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F5C1B527-8BE4-4A90-AD80-135C8E296324}"/>
              </a:ext>
            </a:extLst>
          </p:cNvPr>
          <p:cNvGrpSpPr/>
          <p:nvPr/>
        </p:nvGrpSpPr>
        <p:grpSpPr>
          <a:xfrm>
            <a:off x="8343471" y="2580013"/>
            <a:ext cx="2866200" cy="3278420"/>
            <a:chOff x="8298265" y="2242159"/>
            <a:chExt cx="2866200" cy="3278420"/>
          </a:xfrm>
        </p:grpSpPr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429E7720-96C2-42FD-9FF7-A8B36EF36634}"/>
                </a:ext>
              </a:extLst>
            </p:cNvPr>
            <p:cNvCxnSpPr>
              <a:cxnSpLocks/>
              <a:stCxn id="75" idx="4"/>
              <a:endCxn id="87" idx="0"/>
            </p:cNvCxnSpPr>
            <p:nvPr/>
          </p:nvCxnSpPr>
          <p:spPr>
            <a:xfrm>
              <a:off x="9058449" y="2602159"/>
              <a:ext cx="559978" cy="255842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E89BDE56-F0B4-4CD1-900B-7DD89D7A2CD3}"/>
                </a:ext>
              </a:extLst>
            </p:cNvPr>
            <p:cNvSpPr/>
            <p:nvPr/>
          </p:nvSpPr>
          <p:spPr>
            <a:xfrm>
              <a:off x="8878449" y="224215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D3026C0E-054D-46B1-B391-7862C61E5957}"/>
                </a:ext>
              </a:extLst>
            </p:cNvPr>
            <p:cNvSpPr/>
            <p:nvPr/>
          </p:nvSpPr>
          <p:spPr>
            <a:xfrm>
              <a:off x="10804465" y="277175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E631C77-15E4-420B-8E6E-F2277509FD4F}"/>
                </a:ext>
              </a:extLst>
            </p:cNvPr>
            <p:cNvSpPr/>
            <p:nvPr/>
          </p:nvSpPr>
          <p:spPr>
            <a:xfrm>
              <a:off x="10142000" y="2245430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99C8A67F-8BCC-4204-A6BB-1CBB9739C5EA}"/>
                </a:ext>
              </a:extLst>
            </p:cNvPr>
            <p:cNvSpPr/>
            <p:nvPr/>
          </p:nvSpPr>
          <p:spPr>
            <a:xfrm>
              <a:off x="10148981" y="3408584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8AF9E5AF-FABD-4289-876E-A01CCD1D1A24}"/>
                </a:ext>
              </a:extLst>
            </p:cNvPr>
            <p:cNvSpPr/>
            <p:nvPr/>
          </p:nvSpPr>
          <p:spPr>
            <a:xfrm>
              <a:off x="8298265" y="2824471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72BA7E8F-FD0C-4485-922B-279F46BBF11B}"/>
                </a:ext>
              </a:extLst>
            </p:cNvPr>
            <p:cNvSpPr/>
            <p:nvPr/>
          </p:nvSpPr>
          <p:spPr>
            <a:xfrm>
              <a:off x="8968803" y="3396457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D831DC18-4971-4A0C-91B4-323CDF6E8309}"/>
                </a:ext>
              </a:extLst>
            </p:cNvPr>
            <p:cNvCxnSpPr>
              <a:cxnSpLocks/>
              <a:stCxn id="77" idx="2"/>
              <a:endCxn id="75" idx="6"/>
            </p:cNvCxnSpPr>
            <p:nvPr/>
          </p:nvCxnSpPr>
          <p:spPr>
            <a:xfrm flipH="1" flipV="1">
              <a:off x="9238449" y="2422159"/>
              <a:ext cx="903551" cy="3271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0C593779-B390-4E1C-AD0E-D6C9C9FC0095}"/>
                </a:ext>
              </a:extLst>
            </p:cNvPr>
            <p:cNvCxnSpPr>
              <a:cxnSpLocks/>
              <a:stCxn id="79" idx="7"/>
              <a:endCxn id="75" idx="3"/>
            </p:cNvCxnSpPr>
            <p:nvPr/>
          </p:nvCxnSpPr>
          <p:spPr>
            <a:xfrm flipV="1">
              <a:off x="8605544" y="2549438"/>
              <a:ext cx="325626" cy="327754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D8374681-B35F-4613-8F3C-6BDAB3714C78}"/>
                </a:ext>
              </a:extLst>
            </p:cNvPr>
            <p:cNvCxnSpPr>
              <a:cxnSpLocks/>
              <a:stCxn id="80" idx="1"/>
              <a:endCxn id="79" idx="5"/>
            </p:cNvCxnSpPr>
            <p:nvPr/>
          </p:nvCxnSpPr>
          <p:spPr>
            <a:xfrm flipH="1" flipV="1">
              <a:off x="8605544" y="3131750"/>
              <a:ext cx="415980" cy="317428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E16930A4-6E55-44EF-88CD-00CC0B524045}"/>
                </a:ext>
              </a:extLst>
            </p:cNvPr>
            <p:cNvCxnSpPr>
              <a:cxnSpLocks/>
              <a:stCxn id="77" idx="5"/>
              <a:endCxn id="76" idx="1"/>
            </p:cNvCxnSpPr>
            <p:nvPr/>
          </p:nvCxnSpPr>
          <p:spPr>
            <a:xfrm>
              <a:off x="10449279" y="2552709"/>
              <a:ext cx="407907" cy="27176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2FBB24F7-3DEB-4CBF-937D-990F46D6F531}"/>
                </a:ext>
              </a:extLst>
            </p:cNvPr>
            <p:cNvCxnSpPr>
              <a:cxnSpLocks/>
              <a:stCxn id="76" idx="3"/>
              <a:endCxn id="78" idx="7"/>
            </p:cNvCxnSpPr>
            <p:nvPr/>
          </p:nvCxnSpPr>
          <p:spPr>
            <a:xfrm flipH="1">
              <a:off x="10456260" y="3079029"/>
              <a:ext cx="400926" cy="382276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EFC92DFC-DBA4-4E2E-A80A-488F945FD5A8}"/>
                </a:ext>
              </a:extLst>
            </p:cNvPr>
            <p:cNvCxnSpPr>
              <a:cxnSpLocks/>
              <a:stCxn id="78" idx="2"/>
              <a:endCxn id="80" idx="6"/>
            </p:cNvCxnSpPr>
            <p:nvPr/>
          </p:nvCxnSpPr>
          <p:spPr>
            <a:xfrm flipH="1" flipV="1">
              <a:off x="9328803" y="3576457"/>
              <a:ext cx="820178" cy="12127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9995911E-03D0-4F1E-B679-3E2EBEDED523}"/>
                </a:ext>
              </a:extLst>
            </p:cNvPr>
            <p:cNvSpPr/>
            <p:nvPr/>
          </p:nvSpPr>
          <p:spPr>
            <a:xfrm>
              <a:off x="9438427" y="5160579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8767ECA5-6B6F-4023-8599-759D372F724E}"/>
                </a:ext>
              </a:extLst>
            </p:cNvPr>
            <p:cNvSpPr/>
            <p:nvPr/>
          </p:nvSpPr>
          <p:spPr>
            <a:xfrm>
              <a:off x="9507178" y="2803114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96635ECA-4D85-4FC6-9AAA-77F1F05CEB42}"/>
                </a:ext>
              </a:extLst>
            </p:cNvPr>
            <p:cNvCxnSpPr>
              <a:cxnSpLocks/>
              <a:stCxn id="80" idx="4"/>
            </p:cNvCxnSpPr>
            <p:nvPr/>
          </p:nvCxnSpPr>
          <p:spPr>
            <a:xfrm>
              <a:off x="9148803" y="3756457"/>
              <a:ext cx="469624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31758A77-29E1-4496-8E5B-BB0A7A14C727}"/>
                </a:ext>
              </a:extLst>
            </p:cNvPr>
            <p:cNvCxnSpPr>
              <a:cxnSpLocks/>
              <a:stCxn id="78" idx="4"/>
            </p:cNvCxnSpPr>
            <p:nvPr/>
          </p:nvCxnSpPr>
          <p:spPr>
            <a:xfrm flipH="1">
              <a:off x="9618427" y="3768584"/>
              <a:ext cx="710554" cy="157199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9120AA9E-D234-4D58-A780-B302E43D81DB}"/>
                </a:ext>
              </a:extLst>
            </p:cNvPr>
            <p:cNvCxnSpPr>
              <a:cxnSpLocks/>
              <a:stCxn id="76" idx="4"/>
            </p:cNvCxnSpPr>
            <p:nvPr/>
          </p:nvCxnSpPr>
          <p:spPr>
            <a:xfrm flipH="1">
              <a:off x="9636082" y="3131750"/>
              <a:ext cx="1348383" cy="220882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1438E1A1-55F2-4D0E-98F2-562AA24F9FBE}"/>
                </a:ext>
              </a:extLst>
            </p:cNvPr>
            <p:cNvCxnSpPr>
              <a:cxnSpLocks/>
              <a:stCxn id="79" idx="4"/>
            </p:cNvCxnSpPr>
            <p:nvPr/>
          </p:nvCxnSpPr>
          <p:spPr>
            <a:xfrm>
              <a:off x="8478265" y="3184471"/>
              <a:ext cx="1157817" cy="215610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E478D26-BEBA-424F-8153-E065D52D4955}"/>
                </a:ext>
              </a:extLst>
            </p:cNvPr>
            <p:cNvCxnSpPr>
              <a:cxnSpLocks/>
              <a:stCxn id="77" idx="4"/>
              <a:endCxn id="87" idx="0"/>
            </p:cNvCxnSpPr>
            <p:nvPr/>
          </p:nvCxnSpPr>
          <p:spPr>
            <a:xfrm flipH="1">
              <a:off x="9618427" y="2605430"/>
              <a:ext cx="703573" cy="2555149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Другой взгляд на куб</a:t>
            </a:r>
          </a:p>
        </p:txBody>
      </p:sp>
    </p:spTree>
    <p:extLst>
      <p:ext uri="{BB962C8B-B14F-4D97-AF65-F5344CB8AC3E}">
        <p14:creationId xmlns:p14="http://schemas.microsoft.com/office/powerpoint/2010/main" val="34212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DA526E-8F75-4790-A9FF-D5A72CB027EB}"/>
              </a:ext>
            </a:extLst>
          </p:cNvPr>
          <p:cNvSpPr txBox="1"/>
          <p:nvPr/>
        </p:nvSpPr>
        <p:spPr>
          <a:xfrm>
            <a:off x="479376" y="5485635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Тон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Saturation-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Насыщенность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Intensity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(lightness)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Светлота /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(Brightness)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Яркость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415ECA2-3B18-4B8A-BDBD-BFD5ABE6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65" y="2276872"/>
            <a:ext cx="3031869" cy="30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866F4CA-BE56-4F0B-A398-4CEBAACF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21" y="1811451"/>
            <a:ext cx="2859201" cy="352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7EE43A4-6ECF-40FA-BC08-D905125A3DAF}"/>
              </a:ext>
            </a:extLst>
          </p:cNvPr>
          <p:cNvGrpSpPr/>
          <p:nvPr/>
        </p:nvGrpSpPr>
        <p:grpSpPr>
          <a:xfrm>
            <a:off x="846476" y="1996928"/>
            <a:ext cx="2866200" cy="3278420"/>
            <a:chOff x="8298265" y="2242159"/>
            <a:chExt cx="2866200" cy="3278420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350D10D-B529-45DC-8B3B-78CBA8EE73C6}"/>
                </a:ext>
              </a:extLst>
            </p:cNvPr>
            <p:cNvCxnSpPr>
              <a:cxnSpLocks/>
              <a:stCxn id="21" idx="4"/>
              <a:endCxn id="31" idx="0"/>
            </p:cNvCxnSpPr>
            <p:nvPr/>
          </p:nvCxnSpPr>
          <p:spPr>
            <a:xfrm flipH="1">
              <a:off x="9618427" y="2605430"/>
              <a:ext cx="703573" cy="2555149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3609ED33-FF80-49EC-BB66-0BE7AF547C94}"/>
                </a:ext>
              </a:extLst>
            </p:cNvPr>
            <p:cNvCxnSpPr>
              <a:cxnSpLocks/>
              <a:stCxn id="19" idx="4"/>
              <a:endCxn id="31" idx="0"/>
            </p:cNvCxnSpPr>
            <p:nvPr/>
          </p:nvCxnSpPr>
          <p:spPr>
            <a:xfrm>
              <a:off x="9058449" y="2602159"/>
              <a:ext cx="559978" cy="255842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EDCE2BF4-3379-43BB-8977-7150A9395381}"/>
                </a:ext>
              </a:extLst>
            </p:cNvPr>
            <p:cNvSpPr/>
            <p:nvPr/>
          </p:nvSpPr>
          <p:spPr>
            <a:xfrm>
              <a:off x="8878449" y="224215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E8142A2-38B2-4D06-AC37-2311F7305E96}"/>
                </a:ext>
              </a:extLst>
            </p:cNvPr>
            <p:cNvSpPr/>
            <p:nvPr/>
          </p:nvSpPr>
          <p:spPr>
            <a:xfrm>
              <a:off x="10804465" y="277175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9B5E82D4-CB90-4D21-BAF4-889693A4AFF3}"/>
                </a:ext>
              </a:extLst>
            </p:cNvPr>
            <p:cNvSpPr/>
            <p:nvPr/>
          </p:nvSpPr>
          <p:spPr>
            <a:xfrm>
              <a:off x="10142000" y="2245430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BAA46AE-7D51-413E-BB76-5D9E70B78A8E}"/>
                </a:ext>
              </a:extLst>
            </p:cNvPr>
            <p:cNvSpPr/>
            <p:nvPr/>
          </p:nvSpPr>
          <p:spPr>
            <a:xfrm>
              <a:off x="10021410" y="3386628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8BA4BC04-5958-4ADC-BFBE-D32E14358660}"/>
                </a:ext>
              </a:extLst>
            </p:cNvPr>
            <p:cNvSpPr/>
            <p:nvPr/>
          </p:nvSpPr>
          <p:spPr>
            <a:xfrm>
              <a:off x="8298265" y="2824471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805B5AF-EFD1-45F9-AA69-674C9F83664F}"/>
                </a:ext>
              </a:extLst>
            </p:cNvPr>
            <p:cNvSpPr/>
            <p:nvPr/>
          </p:nvSpPr>
          <p:spPr>
            <a:xfrm>
              <a:off x="8968803" y="3396457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95EDEAD7-6660-4FD0-BC64-54BB8DF8E3E0}"/>
                </a:ext>
              </a:extLst>
            </p:cNvPr>
            <p:cNvCxnSpPr>
              <a:cxnSpLocks/>
              <a:stCxn id="21" idx="2"/>
              <a:endCxn id="19" idx="6"/>
            </p:cNvCxnSpPr>
            <p:nvPr/>
          </p:nvCxnSpPr>
          <p:spPr>
            <a:xfrm flipH="1" flipV="1">
              <a:off x="9238449" y="2422159"/>
              <a:ext cx="903551" cy="3271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F29BDC47-22E1-4C75-853C-0552ABE6D6A5}"/>
                </a:ext>
              </a:extLst>
            </p:cNvPr>
            <p:cNvCxnSpPr>
              <a:cxnSpLocks/>
              <a:stCxn id="23" idx="7"/>
              <a:endCxn id="19" idx="3"/>
            </p:cNvCxnSpPr>
            <p:nvPr/>
          </p:nvCxnSpPr>
          <p:spPr>
            <a:xfrm flipV="1">
              <a:off x="8605544" y="2549438"/>
              <a:ext cx="325626" cy="327754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408BE651-AF0C-46A4-A2E4-F47C7F3241BE}"/>
                </a:ext>
              </a:extLst>
            </p:cNvPr>
            <p:cNvCxnSpPr>
              <a:cxnSpLocks/>
              <a:stCxn id="24" idx="1"/>
              <a:endCxn id="23" idx="5"/>
            </p:cNvCxnSpPr>
            <p:nvPr/>
          </p:nvCxnSpPr>
          <p:spPr>
            <a:xfrm flipH="1" flipV="1">
              <a:off x="8605544" y="3131750"/>
              <a:ext cx="415980" cy="317428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683ACB10-3B81-4440-BBB8-130A275CF81D}"/>
                </a:ext>
              </a:extLst>
            </p:cNvPr>
            <p:cNvCxnSpPr>
              <a:cxnSpLocks/>
              <a:stCxn id="21" idx="5"/>
              <a:endCxn id="20" idx="1"/>
            </p:cNvCxnSpPr>
            <p:nvPr/>
          </p:nvCxnSpPr>
          <p:spPr>
            <a:xfrm>
              <a:off x="10449279" y="2552709"/>
              <a:ext cx="407907" cy="27176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2894BCDD-AE1F-4FB3-B52E-03A1CAA69986}"/>
                </a:ext>
              </a:extLst>
            </p:cNvPr>
            <p:cNvCxnSpPr>
              <a:cxnSpLocks/>
              <a:stCxn id="20" idx="3"/>
              <a:endCxn id="22" idx="7"/>
            </p:cNvCxnSpPr>
            <p:nvPr/>
          </p:nvCxnSpPr>
          <p:spPr>
            <a:xfrm flipH="1">
              <a:off x="10328689" y="3079029"/>
              <a:ext cx="528497" cy="360320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31FB564-C952-4F62-9990-F0083519A462}"/>
                </a:ext>
              </a:extLst>
            </p:cNvPr>
            <p:cNvCxnSpPr>
              <a:cxnSpLocks/>
              <a:stCxn id="22" idx="2"/>
              <a:endCxn id="24" idx="6"/>
            </p:cNvCxnSpPr>
            <p:nvPr/>
          </p:nvCxnSpPr>
          <p:spPr>
            <a:xfrm flipH="1">
              <a:off x="9328803" y="3566628"/>
              <a:ext cx="692607" cy="9829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64087EC3-FA81-40EE-8FBC-7E0C3A678183}"/>
                </a:ext>
              </a:extLst>
            </p:cNvPr>
            <p:cNvSpPr/>
            <p:nvPr/>
          </p:nvSpPr>
          <p:spPr>
            <a:xfrm>
              <a:off x="9438427" y="5160579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9C089C61-A14E-4A95-BBCC-452C957F3CC9}"/>
                </a:ext>
              </a:extLst>
            </p:cNvPr>
            <p:cNvSpPr/>
            <p:nvPr/>
          </p:nvSpPr>
          <p:spPr>
            <a:xfrm>
              <a:off x="9515341" y="2810135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89E05EC9-E22D-4034-873E-3978EC7164E4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9148803" y="3756457"/>
              <a:ext cx="469624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9C9425E-7382-4320-8795-944260226C6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flipH="1">
              <a:off x="9618427" y="3746628"/>
              <a:ext cx="582983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1207F87-D3A3-4F34-B6F5-1D093315A01F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>
              <a:off x="9636082" y="3131750"/>
              <a:ext cx="1348383" cy="220882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574D7F7-400F-49E9-B8D0-2F40946510E6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8478265" y="3184471"/>
              <a:ext cx="1157817" cy="215610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201ABE4-B972-40FE-9841-CD4FC4F807F5}"/>
              </a:ext>
            </a:extLst>
          </p:cNvPr>
          <p:cNvSpPr/>
          <p:nvPr/>
        </p:nvSpPr>
        <p:spPr>
          <a:xfrm>
            <a:off x="4295800" y="980728"/>
            <a:ext cx="340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Вспомогательная</a:t>
            </a:r>
          </a:p>
        </p:txBody>
      </p:sp>
      <p:sp>
        <p:nvSpPr>
          <p:cNvPr id="40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HSL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HSV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</a:p>
        </p:txBody>
      </p:sp>
    </p:spTree>
    <p:extLst>
      <p:ext uri="{BB962C8B-B14F-4D97-AF65-F5344CB8AC3E}">
        <p14:creationId xmlns:p14="http://schemas.microsoft.com/office/powerpoint/2010/main" val="204450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изображений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870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B72D485-440A-4A96-8B11-C2A7D506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3" y="2204864"/>
            <a:ext cx="12143307" cy="308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HSV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429173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7" descr="ÐÐ°ÑÑÐ¸Ð½ÐºÐ¸ Ð¿Ð¾ Ð·Ð°Ð¿ÑÐ¾ÑÑ CIE experiments">
            <a:extLst>
              <a:ext uri="{FF2B5EF4-FFF2-40B4-BE49-F238E27FC236}">
                <a16:creationId xmlns:a16="http://schemas.microsoft.com/office/drawing/2014/main" id="{C4BDF737-1734-476A-9D9C-7840C8EBFE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204864"/>
            <a:ext cx="6931639" cy="35524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A80C9E-2354-4009-9959-A4AC645854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47" b="17133"/>
          <a:stretch/>
        </p:blipFill>
        <p:spPr>
          <a:xfrm>
            <a:off x="4071993" y="4148596"/>
            <a:ext cx="3248918" cy="2339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991A1383-1F06-4602-ADFF-32B40E16B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1268760"/>
            <a:ext cx="3659822" cy="541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A27043-0004-44C9-9479-8F7F043CBD35}"/>
              </a:ext>
            </a:extLst>
          </p:cNvPr>
          <p:cNvSpPr/>
          <p:nvPr/>
        </p:nvSpPr>
        <p:spPr>
          <a:xfrm>
            <a:off x="4079776" y="980728"/>
            <a:ext cx="3385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Перцепционная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5748734"/>
            <a:ext cx="37444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Smith, Thomas; Guild, John (1931–32). "The C.I.E. colorimetric standards and their use". 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</a:rPr>
              <a:t>Transactions of the Optical Society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33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(3): 73–134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CIE-XYZ 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113907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74B0E84-481C-4DCF-819A-4239CBAE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839238"/>
            <a:ext cx="3600400" cy="34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C36AAB6E-4B3C-4BAC-86C5-2AAFA1F88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4149080"/>
            <a:ext cx="4176464" cy="28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D70F96-B666-4E90-B7A1-D4C896325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880" y="2492896"/>
            <a:ext cx="6720439" cy="304612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0F4CB6-411D-4CC1-9BEA-292DBAEF4113}"/>
              </a:ext>
            </a:extLst>
          </p:cNvPr>
          <p:cNvSpPr/>
          <p:nvPr/>
        </p:nvSpPr>
        <p:spPr>
          <a:xfrm>
            <a:off x="4655840" y="1124744"/>
            <a:ext cx="8293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 * яркость от черного (0) до белого (100)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* от зеленого (-) до красного (+)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 * от синего (-) до желтого (+)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CIE L*a*b*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15319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D3BBC8-CBCE-4F6F-8326-3FB32A04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6" y="1988840"/>
            <a:ext cx="12127334" cy="308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CIE L*a*b*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305411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0F4CB6-411D-4CC1-9BEA-292DBAEF4113}"/>
              </a:ext>
            </a:extLst>
          </p:cNvPr>
          <p:cNvSpPr/>
          <p:nvPr/>
        </p:nvSpPr>
        <p:spPr>
          <a:xfrm>
            <a:off x="551384" y="1124744"/>
            <a:ext cx="8293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яркость (Y)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два цветоразностных компонента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(U и V)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Q)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3">
                <a:extLst>
                  <a:ext uri="{FF2B5EF4-FFF2-40B4-BE49-F238E27FC236}">
                    <a16:creationId xmlns:a16="http://schemas.microsoft.com/office/drawing/2014/main" id="{5C11927B-C07C-41F2-B82E-5EC85F5CC01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1344" y="2564904"/>
              <a:ext cx="8280000" cy="161632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824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RGB-YUV</a:t>
                          </a:r>
                          <a:endParaRPr lang="ru-RU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YUV-RGB</a:t>
                          </a:r>
                          <a:endParaRPr lang="ru-RU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ru-RU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3">
                <a:extLst>
                  <a:ext uri="{FF2B5EF4-FFF2-40B4-BE49-F238E27FC236}">
                    <a16:creationId xmlns:a16="http://schemas.microsoft.com/office/drawing/2014/main" id="{5C11927B-C07C-41F2-B82E-5EC85F5CC0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5180579"/>
                  </p:ext>
                </p:extLst>
              </p:nvPr>
            </p:nvGraphicFramePr>
            <p:xfrm>
              <a:off x="191344" y="2564904"/>
              <a:ext cx="8280000" cy="161632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824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RGB-YUV</a:t>
                          </a:r>
                          <a:endParaRPr lang="ru-RU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YUV-RGB</a:t>
                          </a:r>
                          <a:endParaRPr lang="ru-RU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22008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26" t="-34826" r="-72096" b="-9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39859" t="-34826" r="-705" b="-9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482" name="Picture 2">
            <a:extLst>
              <a:ext uri="{FF2B5EF4-FFF2-40B4-BE49-F238E27FC236}">
                <a16:creationId xmlns:a16="http://schemas.microsoft.com/office/drawing/2014/main" id="{8F4C716E-F119-4BF9-B0B2-CE4E77FE0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1916832"/>
            <a:ext cx="2241299" cy="224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F014BAE2-80D9-46BC-92EC-0F2D9C3AFE2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63752" y="4509120"/>
              <a:ext cx="7455404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99404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3728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RGB-YIQ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YIQ-RGB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pt-BR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= 0.299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+ 0.587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+ 0.114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B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= 0.596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− 0.274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− 0.322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B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Q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= 0.211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− 0.522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+ 0.311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B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s-E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=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+ 0.956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+ 0.623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Q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=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− 0.272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− 0.648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Q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B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=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− 1.105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+ 1.705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Q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F014BAE2-80D9-46BC-92EC-0F2D9C3AFE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309097"/>
                  </p:ext>
                </p:extLst>
              </p:nvPr>
            </p:nvGraphicFramePr>
            <p:xfrm>
              <a:off x="3863752" y="4509120"/>
              <a:ext cx="7455404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99404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RGB-YIQ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YIQ-RGB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25914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52" t="-39423" r="-86910" b="-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16049" t="-39423" r="-705" b="-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484" name="Picture 4">
            <a:extLst>
              <a:ext uri="{FF2B5EF4-FFF2-40B4-BE49-F238E27FC236}">
                <a16:creationId xmlns:a16="http://schemas.microsoft.com/office/drawing/2014/main" id="{195C03D8-DFE2-4BAB-AE2D-14B89921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4509120"/>
            <a:ext cx="2197426" cy="219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YIQ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YUV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</a:p>
        </p:txBody>
      </p:sp>
    </p:spTree>
    <p:extLst>
      <p:ext uri="{BB962C8B-B14F-4D97-AF65-F5344CB8AC3E}">
        <p14:creationId xmlns:p14="http://schemas.microsoft.com/office/powerpoint/2010/main" val="220952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EE14374-A1B9-4587-A286-CF362021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4" y="1844824"/>
            <a:ext cx="12118166" cy="307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YUV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</a:p>
        </p:txBody>
      </p:sp>
    </p:spTree>
    <p:extLst>
      <p:ext uri="{BB962C8B-B14F-4D97-AF65-F5344CB8AC3E}">
        <p14:creationId xmlns:p14="http://schemas.microsoft.com/office/powerpoint/2010/main" val="184605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изображений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91544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65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1000911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запечатлеть изображение?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Камера Обскура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(~V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 до н.э. – Возрождение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6" descr="ÐÐ°ÑÑÐ¸Ð½ÐºÐ¸ Ð¿Ð¾ Ð·Ð°Ð¿ÑÐ¾ÑÑ ÐºÐ°Ð¼ÐµÑÐ° Ð¾Ð±ÑÐºÑÑÐ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789040"/>
            <a:ext cx="3899925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124744"/>
            <a:ext cx="4968552" cy="23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789040"/>
            <a:ext cx="4282856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27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847528" y="0"/>
            <a:ext cx="100091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запечатлеть изображение?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Оптика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4437112"/>
            <a:ext cx="3238747" cy="2312465"/>
          </a:xfrm>
          <a:prstGeom prst="rect">
            <a:avLst/>
          </a:prstGeom>
        </p:spPr>
      </p:pic>
      <p:pic>
        <p:nvPicPr>
          <p:cNvPr id="2050" name="Picture 2" descr="Photography 101 - Lenses, Light and Magnificati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268760"/>
            <a:ext cx="9289032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47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ÐÐ°ÑÑÐ¸Ð½ÐºÐ¸ Ð¿Ð¾ Ð·Ð°Ð¿ÑÐ¾ÑÑ chemical images photograph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0"/>
          <a:stretch/>
        </p:blipFill>
        <p:spPr bwMode="auto">
          <a:xfrm>
            <a:off x="911424" y="1268760"/>
            <a:ext cx="9804424" cy="487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847528" y="0"/>
            <a:ext cx="100091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запечатлеть изображение?</a:t>
            </a:r>
            <a:b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Светочувствительные вещества (XIX век)</a:t>
            </a:r>
          </a:p>
        </p:txBody>
      </p:sp>
    </p:spTree>
    <p:extLst>
      <p:ext uri="{BB962C8B-B14F-4D97-AF65-F5344CB8AC3E}">
        <p14:creationId xmlns:p14="http://schemas.microsoft.com/office/powerpoint/2010/main" val="231169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изображений</a:t>
            </a:r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91544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11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4" descr="https://upload.wikimedia.org/wikipedia/commons/thumb/e/e3/Rgb-compose-Alim_Khan.jpg/1024px-Rgb-compose-Alim_Kh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766" y="1844824"/>
            <a:ext cx="4424234" cy="292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Атоша\YandexDisk\КЗ\лекции\доп материалы\фильтры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6" y="1130424"/>
            <a:ext cx="251699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Short History of Color Photography | Widewall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3" t="5129" r="33785" b="7754"/>
          <a:stretch/>
        </p:blipFill>
        <p:spPr bwMode="auto">
          <a:xfrm>
            <a:off x="5231904" y="1628800"/>
            <a:ext cx="2520280" cy="31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3. Coloured Ligh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2285557" y="1550813"/>
            <a:ext cx="3240360" cy="238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1584" y="5877272"/>
            <a:ext cx="7291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Прокудин-Горский, Сергей Михайлович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359696" y="6381328"/>
            <a:ext cx="5304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https://en.wikipedia.org/wiki/Sergey_Prokudin-Gorsky</a:t>
            </a: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847528" y="0"/>
            <a:ext cx="100091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запечатлеть изображение?</a:t>
            </a:r>
            <a:b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(конец XIX — начало XX века)</a:t>
            </a:r>
          </a:p>
        </p:txBody>
      </p:sp>
    </p:spTree>
    <p:extLst>
      <p:ext uri="{BB962C8B-B14F-4D97-AF65-F5344CB8AC3E}">
        <p14:creationId xmlns:p14="http://schemas.microsoft.com/office/powerpoint/2010/main" val="8855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407368" y="5661248"/>
            <a:ext cx="6479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ПЗС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(приборы с зарядовой связью) 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27448" y="6093296"/>
            <a:ext cx="10636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КМОП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(комплементарная структура металл-оксид-полупроводник)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35760" y="6488668"/>
            <a:ext cx="4325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https://en.wikipedia.org/wiki/Image_sensor</a:t>
            </a:r>
          </a:p>
        </p:txBody>
      </p:sp>
      <p:pic>
        <p:nvPicPr>
          <p:cNvPr id="3076" name="Picture 4" descr="`Ccd_PVC_60_SensorReadin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96752"/>
            <a:ext cx="5138936" cy="385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`Cmos_PVC_60_SensorReading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196752"/>
            <a:ext cx="5234947" cy="392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Заголовок 1"/>
          <p:cNvSpPr txBox="1">
            <a:spLocks/>
          </p:cNvSpPr>
          <p:nvPr/>
        </p:nvSpPr>
        <p:spPr>
          <a:xfrm>
            <a:off x="1847528" y="0"/>
            <a:ext cx="100091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запечатлеть изображение?</a:t>
            </a:r>
            <a:b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 приема (~60-е года XX века)</a:t>
            </a:r>
          </a:p>
        </p:txBody>
      </p:sp>
    </p:spTree>
    <p:extLst>
      <p:ext uri="{BB962C8B-B14F-4D97-AF65-F5344CB8AC3E}">
        <p14:creationId xmlns:p14="http://schemas.microsoft.com/office/powerpoint/2010/main" val="36915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4" y="1268760"/>
            <a:ext cx="2238466" cy="2194950"/>
          </a:xfrm>
          <a:prstGeom prst="rect">
            <a:avLst/>
          </a:prstGeom>
        </p:spPr>
      </p:pic>
      <p:pic>
        <p:nvPicPr>
          <p:cNvPr id="16" name="Picture 2" descr="https://upload.wikimedia.org/wikipedia/commons/thumb/3/37/Bayer_pattern_on_sensor.svg/260px-Bayer_pattern_on_sensor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268760"/>
            <a:ext cx="3431473" cy="22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925" y="5053785"/>
            <a:ext cx="1119233" cy="109747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912722" y="4292816"/>
            <a:ext cx="2073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BayerGB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688" y="5013176"/>
            <a:ext cx="1204537" cy="1178689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2965440" y="4292816"/>
            <a:ext cx="2073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BayerBG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743141" y="5013177"/>
            <a:ext cx="1204537" cy="1178689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5556993" y="4292816"/>
            <a:ext cx="2073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BayerGR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025173" y="5013176"/>
            <a:ext cx="1160647" cy="1138084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7770678" y="4200758"/>
            <a:ext cx="2073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BayerRG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9776" y="6093296"/>
            <a:ext cx="3292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Bryce Bayer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1847528" y="0"/>
            <a:ext cx="100091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запечатлеть изображение?</a:t>
            </a:r>
            <a:b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Маска Байера (1976 г)</a:t>
            </a:r>
          </a:p>
        </p:txBody>
      </p:sp>
    </p:spTree>
    <p:extLst>
      <p:ext uri="{BB962C8B-B14F-4D97-AF65-F5344CB8AC3E}">
        <p14:creationId xmlns:p14="http://schemas.microsoft.com/office/powerpoint/2010/main" val="159286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Маска Байера: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218" name="Picture 2" descr="How exactly does a color E-Ink display work? - Quo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39"/>
          <a:stretch/>
        </p:blipFill>
        <p:spPr bwMode="auto">
          <a:xfrm>
            <a:off x="3346781" y="1151899"/>
            <a:ext cx="915313" cy="24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ow exactly does a color E-Ink display work? - Quo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3" r="33047"/>
          <a:stretch/>
        </p:blipFill>
        <p:spPr bwMode="auto">
          <a:xfrm>
            <a:off x="5795249" y="1248679"/>
            <a:ext cx="833162" cy="22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ow exactly does a color E-Ink display work? - Quo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5"/>
          <a:stretch/>
        </p:blipFill>
        <p:spPr bwMode="auto">
          <a:xfrm>
            <a:off x="8184232" y="1268760"/>
            <a:ext cx="796515" cy="221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F0610F-CF27-407E-948D-79D941621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1048"/>
            <a:ext cx="1219200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1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3833664"/>
            <a:ext cx="9657821" cy="3024336"/>
          </a:xfrm>
          <a:prstGeom prst="rect">
            <a:avLst/>
          </a:prstGeom>
        </p:spPr>
      </p:pic>
      <p:pic>
        <p:nvPicPr>
          <p:cNvPr id="16" name="Picture 13" descr="bil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40768"/>
            <a:ext cx="1728192" cy="175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bilin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268760"/>
            <a:ext cx="1763254" cy="182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91544" y="1340768"/>
                <a:ext cx="4474943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340768"/>
                <a:ext cx="4474943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91544" y="2420888"/>
                <a:ext cx="4129977" cy="760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 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2420888"/>
                <a:ext cx="4129977" cy="7605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184232" y="1268760"/>
                <a:ext cx="2111027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2" y="1268760"/>
                <a:ext cx="2111027" cy="668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184232" y="1844824"/>
                <a:ext cx="3274934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2" y="1844824"/>
                <a:ext cx="3274934" cy="668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12224" y="2420888"/>
                <a:ext cx="3952364" cy="868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2420888"/>
                <a:ext cx="3952364" cy="868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4655840" y="3356992"/>
            <a:ext cx="3485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Киммела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84752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Маска Байера: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Восстановление</a:t>
            </a:r>
          </a:p>
        </p:txBody>
      </p:sp>
    </p:spTree>
    <p:extLst>
      <p:ext uri="{BB962C8B-B14F-4D97-AF65-F5344CB8AC3E}">
        <p14:creationId xmlns:p14="http://schemas.microsoft.com/office/powerpoint/2010/main" val="193998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23" grpId="0"/>
      <p:bldP spid="24" grpId="0"/>
      <p:bldP spid="25" grpId="0"/>
      <p:bldP spid="26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l="1632" t="3209" r="1400"/>
          <a:stretch/>
        </p:blipFill>
        <p:spPr>
          <a:xfrm>
            <a:off x="119336" y="1124744"/>
            <a:ext cx="6192688" cy="2291465"/>
          </a:xfrm>
          <a:prstGeom prst="rect">
            <a:avLst/>
          </a:prstGeom>
        </p:spPr>
      </p:pic>
      <p:pic>
        <p:nvPicPr>
          <p:cNvPr id="8194" name="Picture 2" descr="https://upload.wikimedia.org/wikipedia/commons/thumb/c/ce/RGBW_Bayer.svg/1024px-RGBW_Bayer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196752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a/ac/EXR_sensor.svg/1024px-EXR_sensor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3789040"/>
            <a:ext cx="2288518" cy="228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8368" y="1124744"/>
            <a:ext cx="2588195" cy="25881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F676B0-6F8B-43A2-B764-901B019154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522"/>
          <a:stretch/>
        </p:blipFill>
        <p:spPr>
          <a:xfrm>
            <a:off x="3863752" y="3861048"/>
            <a:ext cx="4937040" cy="21005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CA9577-6F37-411D-8233-5528B4CFC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4149080"/>
            <a:ext cx="2215820" cy="214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7968" y="3429000"/>
            <a:ext cx="3671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«Панхроматические» ячейки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83432" y="6056620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Fujifilm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"EXR"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624392" y="3717032"/>
            <a:ext cx="231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Fujifilm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"X-Trans"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375920" y="5983608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Foveon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X3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84752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Маска Байера: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Альтернативы</a:t>
            </a:r>
          </a:p>
        </p:txBody>
      </p:sp>
    </p:spTree>
    <p:extLst>
      <p:ext uri="{BB962C8B-B14F-4D97-AF65-F5344CB8AC3E}">
        <p14:creationId xmlns:p14="http://schemas.microsoft.com/office/powerpoint/2010/main" val="9613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6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84752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целом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146" name="Picture 2" descr="https://www.ted.photographer.org.uk/science/digital_overview_maste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772816"/>
            <a:ext cx="1125758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20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изображений</a:t>
            </a:r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91544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97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3455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/>
              <p:nvPr/>
            </p:nvSpPr>
            <p:spPr>
              <a:xfrm>
                <a:off x="4001908" y="1154466"/>
                <a:ext cx="30243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908" y="1154466"/>
                <a:ext cx="30243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E0A86C-F4C9-4770-BCA5-46A5EDF59986}"/>
              </a:ext>
            </a:extLst>
          </p:cNvPr>
          <p:cNvSpPr/>
          <p:nvPr/>
        </p:nvSpPr>
        <p:spPr>
          <a:xfrm>
            <a:off x="879059" y="1074487"/>
            <a:ext cx="1239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DF6DA24-4A8D-4646-99F8-448BE44EA072}"/>
                  </a:ext>
                </a:extLst>
              </p:cNvPr>
              <p:cNvSpPr/>
              <p:nvPr/>
            </p:nvSpPr>
            <p:spPr>
              <a:xfrm>
                <a:off x="2370659" y="1119776"/>
                <a:ext cx="156542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DF6DA24-4A8D-4646-99F8-448BE44EA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59" y="1119776"/>
                <a:ext cx="1565429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/>
              <p:nvPr/>
            </p:nvSpPr>
            <p:spPr>
              <a:xfrm>
                <a:off x="8394396" y="1988840"/>
                <a:ext cx="356392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высота изображения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ширина изображения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количество каналов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как правило 3)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396" y="1988840"/>
                <a:ext cx="3563924" cy="1569660"/>
              </a:xfrm>
              <a:prstGeom prst="rect">
                <a:avLst/>
              </a:prstGeom>
              <a:blipFill>
                <a:blip r:embed="rId6"/>
                <a:stretch>
                  <a:fillRect l="-2564" t="-3101" r="-1538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839416" y="4005064"/>
                <a:ext cx="812870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ℕ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битность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/разрядность </a:t>
                </a:r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005064"/>
                <a:ext cx="8128700" cy="557910"/>
              </a:xfrm>
              <a:prstGeom prst="rect">
                <a:avLst/>
              </a:prstGeom>
              <a:blipFill>
                <a:blip r:embed="rId7"/>
                <a:stretch>
                  <a:fillRect t="-11957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5EDA4C-C9EB-45B9-A5B5-6BE2DD3005C2}"/>
              </a:ext>
            </a:extLst>
          </p:cNvPr>
          <p:cNvSpPr/>
          <p:nvPr/>
        </p:nvSpPr>
        <p:spPr>
          <a:xfrm>
            <a:off x="911424" y="5373216"/>
            <a:ext cx="11403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zeroes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np.zeros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(512, 512, 3)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dtype('uint8')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/>
              <p:nvPr/>
            </p:nvSpPr>
            <p:spPr>
              <a:xfrm>
                <a:off x="930754" y="4646761"/>
                <a:ext cx="2905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,1,…,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54" y="4646761"/>
                <a:ext cx="2905411" cy="523220"/>
              </a:xfrm>
              <a:prstGeom prst="rect">
                <a:avLst/>
              </a:prstGeom>
              <a:blipFill>
                <a:blip r:embed="rId8"/>
                <a:stretch>
                  <a:fillRect l="-4412" t="-12791" r="-315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/>
              <p:nvPr/>
            </p:nvSpPr>
            <p:spPr>
              <a:xfrm>
                <a:off x="4151784" y="4653136"/>
                <a:ext cx="342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=16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6553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4653136"/>
                <a:ext cx="3422668" cy="523220"/>
              </a:xfrm>
              <a:prstGeom prst="rect">
                <a:avLst/>
              </a:prstGeom>
              <a:blipFill>
                <a:blip r:embed="rId9"/>
                <a:stretch>
                  <a:fillRect l="-3559" t="-12791" r="-231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/>
              <p:nvPr/>
            </p:nvSpPr>
            <p:spPr>
              <a:xfrm>
                <a:off x="962165" y="6038575"/>
                <a:ext cx="299165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65" y="6038575"/>
                <a:ext cx="2991653" cy="557910"/>
              </a:xfrm>
              <a:prstGeom prst="rect">
                <a:avLst/>
              </a:prstGeom>
              <a:blipFill>
                <a:blip r:embed="rId10"/>
                <a:stretch>
                  <a:fillRect t="-12088" r="-2648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21184" y="1681630"/>
            <a:ext cx="8422823" cy="2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6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9" grpId="0"/>
      <p:bldP spid="20" grpId="0"/>
      <p:bldP spid="21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3455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Нам нужно БОЛЬШЕ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GIF-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ок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007768" y="6455524"/>
            <a:ext cx="4189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https://en.wikipedia.org/wiki/Color_depth</a:t>
            </a:r>
          </a:p>
        </p:txBody>
      </p:sp>
      <p:pic>
        <p:nvPicPr>
          <p:cNvPr id="24" name="Picture 2" descr="3-bit RGB Cub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47462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6-bit RGB Cube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47462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9-bit RGB Cub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49289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15-bit RGB Cube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249289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911424" y="4994909"/>
                <a:ext cx="8402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</a:t>
                </a:r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4994909"/>
                <a:ext cx="840295" cy="523220"/>
              </a:xfrm>
              <a:prstGeom prst="rect">
                <a:avLst/>
              </a:prstGeom>
              <a:blipFill>
                <a:blip r:embed="rId8"/>
                <a:stretch>
                  <a:fillRect t="-12791" r="-13139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4007768" y="5066917"/>
                <a:ext cx="8402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</a:t>
                </a:r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5066917"/>
                <a:ext cx="840295" cy="523220"/>
              </a:xfrm>
              <a:prstGeom prst="rect">
                <a:avLst/>
              </a:prstGeom>
              <a:blipFill>
                <a:blip r:embed="rId9"/>
                <a:stretch>
                  <a:fillRect t="-12791" r="-1304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6816080" y="4941168"/>
                <a:ext cx="8402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</a:t>
                </a:r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941168"/>
                <a:ext cx="840295" cy="523220"/>
              </a:xfrm>
              <a:prstGeom prst="rect">
                <a:avLst/>
              </a:prstGeom>
              <a:blipFill>
                <a:blip r:embed="rId10"/>
                <a:stretch>
                  <a:fillRect t="-14118" r="-13043" b="-3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10272464" y="4941168"/>
                <a:ext cx="10390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</a:t>
                </a:r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464" y="4941168"/>
                <a:ext cx="1039067" cy="523220"/>
              </a:xfrm>
              <a:prstGeom prst="rect">
                <a:avLst/>
              </a:prstGeom>
              <a:blipFill>
                <a:blip r:embed="rId11"/>
                <a:stretch>
                  <a:fillRect t="-14118" r="-9942" b="-3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155998C1-7727-4363-8371-76DFF55FD563}"/>
              </a:ext>
            </a:extLst>
          </p:cNvPr>
          <p:cNvSpPr/>
          <p:nvPr/>
        </p:nvSpPr>
        <p:spPr>
          <a:xfrm>
            <a:off x="4790895" y="929337"/>
            <a:ext cx="2190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RGB cube</a:t>
            </a:r>
            <a:endParaRPr lang="ru-RU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2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Компьютерное зрение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35360" y="1196752"/>
            <a:ext cx="119533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Мультидисциплинарный</a:t>
            </a:r>
            <a:r>
              <a:rPr lang="ru-RU" alt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предмет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Оптика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Электроника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Компьютерные науки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и искусственный интеллект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9376" y="3212976"/>
            <a:ext cx="9793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компьютерного зрения –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узнавать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мир по данным изображений</a:t>
            </a: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Отличие лишь в вычислительном инструменте с помощью которого осуществляется познание.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3" b="81733" l="17813" r="58125">
                        <a14:foregroundMark x1="47500" y1="63466" x2="47500" y2="63466"/>
                        <a14:foregroundMark x1="42813" y1="66276" x2="42813" y2="66276"/>
                        <a14:foregroundMark x1="56406" y1="68618" x2="56406" y2="68618"/>
                        <a14:foregroundMark x1="36719" y1="67447" x2="36719" y2="67447"/>
                        <a14:foregroundMark x1="34219" y1="72600" x2="34219" y2="72600"/>
                        <a14:foregroundMark x1="33438" y1="69321" x2="33438" y2="69321"/>
                        <a14:foregroundMark x1="30781" y1="69321" x2="30781" y2="69321"/>
                        <a14:foregroundMark x1="27969" y1="75644" x2="27969" y2="75644"/>
                        <a14:foregroundMark x1="31563" y1="72600" x2="31563" y2="72600"/>
                        <a14:foregroundMark x1="41563" y1="81733" x2="41563" y2="81733"/>
                        <a14:foregroundMark x1="37500" y1="78689" x2="37500" y2="78689"/>
                        <a14:foregroundMark x1="45938" y1="14052" x2="45938" y2="14052"/>
                        <a14:foregroundMark x1="40781" y1="71663" x2="40781" y2="71663"/>
                        <a14:foregroundMark x1="36719" y1="71897" x2="36719" y2="71897"/>
                        <a14:foregroundMark x1="26563" y1="71429" x2="26563" y2="71429"/>
                        <a14:foregroundMark x1="28906" y1="69087" x2="28906" y2="69087"/>
                        <a14:foregroundMark x1="49063" y1="74941" x2="49063" y2="74941"/>
                        <a14:foregroundMark x1="56094" y1="72834" x2="56094" y2="72834"/>
                        <a14:foregroundMark x1="51094" y1="77049" x2="51094" y2="77049"/>
                        <a14:foregroundMark x1="43594" y1="76347" x2="43594" y2="76347"/>
                        <a14:foregroundMark x1="49063" y1="79625" x2="49063" y2="79625"/>
                        <a14:foregroundMark x1="26250" y1="78923" x2="26250" y2="78923"/>
                        <a14:foregroundMark x1="20469" y1="77283" x2="20469" y2="77283"/>
                        <a14:foregroundMark x1="31094" y1="78220" x2="31094" y2="78220"/>
                        <a14:foregroundMark x1="23906" y1="78220" x2="23906" y2="78220"/>
                        <a14:foregroundMark x1="36563" y1="78220" x2="36563" y2="7822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25" t="4098" r="41719" b="30094"/>
          <a:stretch/>
        </p:blipFill>
        <p:spPr>
          <a:xfrm>
            <a:off x="9048328" y="3928268"/>
            <a:ext cx="2679504" cy="292973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034" l="667" r="96667"/>
                    </a14:imgEffect>
                    <a14:imgEffect>
                      <a14:artisticPhotocopy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756" y="4535503"/>
            <a:ext cx="2952328" cy="232249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Яркость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271464" y="1582295"/>
            <a:ext cx="10727079" cy="27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9D5890-8B16-4019-A792-FAE9F30E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80" y="4182035"/>
            <a:ext cx="7990775" cy="24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/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интенсивность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Чем больше –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 интенсивней / ярче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  <a:blipFill>
                <a:blip r:embed="rId6"/>
                <a:stretch>
                  <a:fillRect l="-3268" t="-4721" r="-2451" b="-11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0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3455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1196752"/>
            <a:ext cx="109452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Глаз, колбочки, палочки, мозг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RGB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остальные: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CMYk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HSV, Lab, YIQ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пр.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изображений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Камера обскура, Матрицы, Фильтры, Маски Байера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тензоры, разрядность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КЗ: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1584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Цель компьютерного зрения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51596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99456" y="1412776"/>
            <a:ext cx="993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 занимается определением и анализом структуры трехмерного мира путем автоматической обработки образов этого мира</a:t>
            </a:r>
            <a:endParaRPr lang="ru-RU" alt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Стрелка вправо 11"/>
          <p:cNvSpPr/>
          <p:nvPr/>
        </p:nvSpPr>
        <p:spPr>
          <a:xfrm>
            <a:off x="4188768" y="3789039"/>
            <a:ext cx="458535" cy="552450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Куб 13"/>
          <p:cNvSpPr/>
          <p:nvPr/>
        </p:nvSpPr>
        <p:spPr>
          <a:xfrm>
            <a:off x="1213156" y="3323657"/>
            <a:ext cx="1600200" cy="1552575"/>
          </a:xfrm>
          <a:prstGeom prst="cub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109204" y="3368996"/>
            <a:ext cx="1543050" cy="140954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>
            <a:off x="6905427" y="3808952"/>
            <a:ext cx="395288" cy="552450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3796738" y="3919225"/>
            <a:ext cx="395703" cy="35517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Равнобедренный треугольник 22"/>
          <p:cNvSpPr/>
          <p:nvPr/>
        </p:nvSpPr>
        <p:spPr>
          <a:xfrm rot="5400000">
            <a:off x="3451792" y="3890943"/>
            <a:ext cx="447830" cy="433389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единительная линия 23"/>
          <p:cNvCxnSpPr>
            <a:cxnSpLocks/>
            <a:endCxn id="23" idx="2"/>
          </p:cNvCxnSpPr>
          <p:nvPr/>
        </p:nvCxnSpPr>
        <p:spPr>
          <a:xfrm>
            <a:off x="2830009" y="3313884"/>
            <a:ext cx="629004" cy="569839"/>
          </a:xfrm>
          <a:prstGeom prst="line">
            <a:avLst/>
          </a:prstGeom>
          <a:ln w="317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cxnSpLocks/>
          </p:cNvCxnSpPr>
          <p:nvPr/>
        </p:nvCxnSpPr>
        <p:spPr>
          <a:xfrm flipV="1">
            <a:off x="2463297" y="4331555"/>
            <a:ext cx="926663" cy="544677"/>
          </a:xfrm>
          <a:prstGeom prst="line">
            <a:avLst/>
          </a:prstGeom>
          <a:ln w="317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73143" y="3068959"/>
            <a:ext cx="199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Понимание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01917" y="3512868"/>
            <a:ext cx="396044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</a:rPr>
              <a:t>Это квадрат    (</a:t>
            </a:r>
            <a:r>
              <a:rPr lang="en-US" sz="2400" dirty="0">
                <a:solidFill>
                  <a:schemeClr val="bg1"/>
                </a:solidFill>
              </a:rPr>
              <a:t>p=0.96)</a:t>
            </a:r>
            <a:endParaRPr lang="ru-RU" sz="24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</a:t>
            </a:r>
            <a:r>
              <a:rPr lang="ru-RU" sz="2400" dirty="0">
                <a:solidFill>
                  <a:schemeClr val="bg1"/>
                </a:solidFill>
              </a:rPr>
              <a:t> куб     (</a:t>
            </a:r>
            <a:r>
              <a:rPr lang="en-US" sz="2400" dirty="0">
                <a:solidFill>
                  <a:schemeClr val="bg1"/>
                </a:solidFill>
              </a:rPr>
              <a:t>p=0.95)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</a:rPr>
              <a:t>Это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скульптура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(p=0.</a:t>
            </a:r>
            <a:r>
              <a:rPr lang="ru-RU" sz="2400" dirty="0">
                <a:solidFill>
                  <a:schemeClr val="bg1"/>
                </a:solidFill>
              </a:rPr>
              <a:t>15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5017172" y="3245014"/>
            <a:ext cx="1635082" cy="1533525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4764832" y="3068960"/>
            <a:ext cx="2075541" cy="1928813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5017172" y="3245014"/>
            <a:ext cx="92032" cy="12398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Стрелка вправо 32"/>
          <p:cNvSpPr/>
          <p:nvPr/>
        </p:nvSpPr>
        <p:spPr>
          <a:xfrm rot="5400000">
            <a:off x="5606168" y="4921420"/>
            <a:ext cx="392867" cy="552450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5109204" y="6118436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R=3,92 </a:t>
            </a:r>
            <a:r>
              <a:rPr lang="ru-RU" sz="2400" dirty="0">
                <a:solidFill>
                  <a:schemeClr val="bg1"/>
                </a:solidFill>
              </a:rPr>
              <a:t>см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CB9D62C9-0FDC-4EBE-A33B-26D4D788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FA0F40B-63CE-4EB8-BC46-9980692776FF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07F4E59-4024-4221-9961-ACBE9D4D4199}"/>
              </a:ext>
            </a:extLst>
          </p:cNvPr>
          <p:cNvSpPr txBox="1"/>
          <p:nvPr/>
        </p:nvSpPr>
        <p:spPr>
          <a:xfrm>
            <a:off x="3675707" y="5658316"/>
            <a:ext cx="419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Количественная Оценка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F69499-05CB-4DE1-8E4A-EDACBDB65012}"/>
              </a:ext>
            </a:extLst>
          </p:cNvPr>
          <p:cNvSpPr txBox="1"/>
          <p:nvPr/>
        </p:nvSpPr>
        <p:spPr>
          <a:xfrm>
            <a:off x="74721" y="5706127"/>
            <a:ext cx="2775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116836-7E49-44DF-945D-E10754463220}"/>
              </a:ext>
            </a:extLst>
          </p:cNvPr>
          <p:cNvSpPr txBox="1"/>
          <p:nvPr/>
        </p:nvSpPr>
        <p:spPr>
          <a:xfrm>
            <a:off x="1559496" y="4797152"/>
            <a:ext cx="690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X</a:t>
            </a:r>
            <a:endParaRPr lang="ru-RU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2E6674-63CE-470F-9FDF-78D16DEB8C3B}"/>
              </a:ext>
            </a:extLst>
          </p:cNvPr>
          <p:cNvSpPr txBox="1"/>
          <p:nvPr/>
        </p:nvSpPr>
        <p:spPr>
          <a:xfrm>
            <a:off x="3957614" y="4432639"/>
            <a:ext cx="810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f</a:t>
            </a:r>
            <a:endParaRPr lang="ru-RU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ADB00F-85B8-4B89-BA09-D07218D76793}"/>
              </a:ext>
            </a:extLst>
          </p:cNvPr>
          <p:cNvSpPr txBox="1"/>
          <p:nvPr/>
        </p:nvSpPr>
        <p:spPr>
          <a:xfrm>
            <a:off x="11111602" y="3551176"/>
            <a:ext cx="69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y</a:t>
            </a:r>
            <a:endParaRPr lang="ru-RU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671F2B-BABC-446B-B467-E64F8E686FE8}"/>
              </a:ext>
            </a:extLst>
          </p:cNvPr>
          <p:cNvSpPr txBox="1"/>
          <p:nvPr/>
        </p:nvSpPr>
        <p:spPr>
          <a:xfrm>
            <a:off x="7633491" y="5187790"/>
            <a:ext cx="69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y</a:t>
            </a:r>
            <a:endParaRPr lang="ru-RU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0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" grpId="0"/>
      <p:bldP spid="29" grpId="0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Компьютерное зрение Задачи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227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130" y="1791066"/>
            <a:ext cx="60486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многомерных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паттернов на изображении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Компьютерная томография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Когерентная компьютерная томография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Сопоставление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Восстановление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Распознавание структуры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Фотограмметрия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движений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изменений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Трекинг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Дистанционные методы измерения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Восстановление 3д формы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структуры поверхности</a:t>
            </a: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7388" y="1791066"/>
            <a:ext cx="59046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Восстановление объектов на основе моделей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шумов на изображении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Разработка систем человеко-машинного взаимодействия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Разработка быстродействующих систем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более быстрых и точных сенсоров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Реализация быстрых и точных алгоритмов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характеристик объекта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Супер зрение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Голография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многие другие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A984BF-0715-455F-ACF0-596F386A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C77609C-789B-41B1-A98A-B2F2172E04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5976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739522"/>
            <a:ext cx="3674914" cy="21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https://thumbs.gfycat.com/BewitchedFlimsyCony-size_restricte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89" y="1791066"/>
            <a:ext cx="4035695" cy="227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pillary Time Travel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25" y="4266856"/>
            <a:ext cx="4278029" cy="22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8FDE5CA8-CBC0-4854-B0DD-17FA77E09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71" y="4253265"/>
            <a:ext cx="4035695" cy="226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DAC35D9A-C1BE-4682-8EB8-BC799E03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31A1CD-66C1-414E-8C6F-C9FD9CE6C36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Компьютерное зрение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8549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591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Семантическое зрение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5976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AC35D9A-C1BE-4682-8EB8-BC799E03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31A1CD-66C1-414E-8C6F-C9FD9CE6C36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2" descr="Ð Ð£ÑÐ¤Ð£ Ð¾Ð±ÑÑÐ°ÐµÑÑÑ Ð¾ÐºÐ¾Ð»Ð¾ 35 ÑÑÑÑÑ ÑÑÑÐ´ÐµÐ½ÑÐ¾Ð² Ð¿Ð¾ÑÑÐ¸ Ð¿Ð¾ ÑÐµÑÑÑÑÑÑÑÐ°Ð¼ Ð¾Ð±ÑÐ°Ð·Ð¾Ð²Ð°ÑÐµÐ»ÑÐ½ÑÐ¼ Ð¿ÑÐ¾Ð³ÑÐ°Ð¼Ð¼Ð°Ð¼. Ð¤Ð¾ÑÐ¾: ÐÐ»ÐµÐºÑÐµÐ¹ ÐÑÐ½Ð¸Ð»Ð¾Ð²">
            <a:extLst>
              <a:ext uri="{FF2B5EF4-FFF2-40B4-BE49-F238E27FC236}">
                <a16:creationId xmlns:a16="http://schemas.microsoft.com/office/drawing/2014/main" id="{72792794-FE60-43D9-B348-2E551CE49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68760"/>
            <a:ext cx="7560840" cy="50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79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12420</TotalTime>
  <Words>2435</Words>
  <Application>Microsoft Office PowerPoint</Application>
  <PresentationFormat>Широкоэкранный</PresentationFormat>
  <Paragraphs>455</Paragraphs>
  <Slides>52</Slides>
  <Notes>51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2" baseType="lpstr">
      <vt:lpstr>Arial</vt:lpstr>
      <vt:lpstr>Calibri</vt:lpstr>
      <vt:lpstr>Cambria Math</vt:lpstr>
      <vt:lpstr>Comic Sans MS</vt:lpstr>
      <vt:lpstr>Courier New</vt:lpstr>
      <vt:lpstr>IBM Plex Mono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Содержание</vt:lpstr>
      <vt:lpstr>Презентация PowerPoint</vt:lpstr>
      <vt:lpstr>Компьютерное зрение</vt:lpstr>
      <vt:lpstr>Цель компьютерного зрения</vt:lpstr>
      <vt:lpstr>Компьютерное зрение Задачи</vt:lpstr>
      <vt:lpstr>Презентация PowerPoint</vt:lpstr>
      <vt:lpstr>Семантическое зрение</vt:lpstr>
      <vt:lpstr>Презентация PowerPoint</vt:lpstr>
      <vt:lpstr>Видимый Свет и Цветовосприятие</vt:lpstr>
      <vt:lpstr>Красота в глазах смотрящего…</vt:lpstr>
      <vt:lpstr>Зрение у людей: структура глаза</vt:lpstr>
      <vt:lpstr>Зрение у людей: Колбочки и Палочки</vt:lpstr>
      <vt:lpstr>Зрение у людей: Колбочки и Палочки</vt:lpstr>
      <vt:lpstr>Зрение у людей: полный цвет завезли</vt:lpstr>
      <vt:lpstr>Зрение у людей: Мозг</vt:lpstr>
      <vt:lpstr>А что там у кошек?</vt:lpstr>
      <vt:lpstr>Селективность</vt:lpstr>
      <vt:lpstr>Субъективная яркость и светлота</vt:lpstr>
      <vt:lpstr>Презентация PowerPoint</vt:lpstr>
      <vt:lpstr>The internet is for p____</vt:lpstr>
      <vt:lpstr>Цветовые модели</vt:lpstr>
      <vt:lpstr>Цветовые модели RGB 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 запечатлеть изображение? Камера Обскура (~V век до н.э. – Возрождение)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Маска Байера: Разложение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Изображение в python</vt:lpstr>
      <vt:lpstr>Нам нужно БОЛЬШЕ GIF-ок</vt:lpstr>
      <vt:lpstr>Яркость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414</cp:revision>
  <dcterms:created xsi:type="dcterms:W3CDTF">2019-05-20T04:53:11Z</dcterms:created>
  <dcterms:modified xsi:type="dcterms:W3CDTF">2023-10-30T04:34:40Z</dcterms:modified>
</cp:coreProperties>
</file>